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6256000" cy="9144000"/>
  <p:notesSz cx="6858000" cy="9144000"/>
  <p:embeddedFontLst>
    <p:embeddedFont>
      <p:font typeface="Calibri" panose="020F050202020403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ExtraBold" panose="020B0606030504020204" pitchFamily="34" charset="0"/>
      <p:bold r:id="rId48"/>
      <p:italic r:id="rId49"/>
      <p:boldItalic r:id="rId50"/>
    </p:embeddedFont>
  </p:embeddedFontLst>
  <p:custDataLst>
    <p:tags r:id="rId51"/>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32">
          <p15:clr>
            <a:srgbClr val="A4A3A4"/>
          </p15:clr>
        </p15:guide>
        <p15:guide id="2" pos="512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2" roundtripDataSignature="AMtx7mjtvsCPqAOFQ4RLBA5jeIicnN8e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p:cViewPr varScale="1">
        <p:scale>
          <a:sx n="78" d="100"/>
          <a:sy n="78" d="100"/>
        </p:scale>
        <p:origin x="856" y="176"/>
      </p:cViewPr>
      <p:guideLst>
        <p:guide orient="horz" pos="5232"/>
        <p:guide pos="512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f48d709cb_1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95" name="Google Shape;395;g5f48d709c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96" name="Google Shape;396;g5f48d709c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e41786895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All the state is stashed in store and the level four Component can directly access the required state from store. No worries of, from where the data is coming as store is the single source of truth. </a:t>
            </a:r>
            <a:endParaRPr/>
          </a:p>
          <a:p>
            <a:pPr marL="0" lvl="0" indent="0" algn="l" rtl="0">
              <a:lnSpc>
                <a:spcPct val="100000"/>
              </a:lnSpc>
              <a:spcBef>
                <a:spcPct val="0"/>
              </a:spcBef>
              <a:spcAft>
                <a:spcPct val="0"/>
              </a:spcAft>
              <a:buSzPts val="1400"/>
              <a:buNone/>
            </a:pPr>
            <a:endParaRPr/>
          </a:p>
        </p:txBody>
      </p:sp>
      <p:sp>
        <p:nvSpPr>
          <p:cNvPr id="459" name="Google Shape;459;g5e41786895_0_6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e41786895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68" name="Google Shape;468;g5e41786895_0_4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e41786895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75" name="Google Shape;475;g5e41786895_0_9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e41786895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82" name="Google Shape;482;g5e41786895_0_7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f52b720a0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87" name="Google Shape;487;g5f52b720a0_0_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e41786895_0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Side effects are interactions between a function and the world outside of it.</a:t>
            </a:r>
            <a:endParaRPr/>
          </a:p>
          <a:p>
            <a:pPr marL="0" lvl="0" indent="0" algn="l" rtl="0">
              <a:lnSpc>
                <a:spcPct val="100000"/>
              </a:lnSpc>
              <a:spcBef>
                <a:spcPct val="0"/>
              </a:spcBef>
              <a:spcAft>
                <a:spcPct val="0"/>
              </a:spcAft>
              <a:buClr>
                <a:schemeClr val="dk1"/>
              </a:buClr>
              <a:buSzPts val="1100"/>
              <a:buFont typeface="Arial"/>
              <a:buNone/>
            </a:pPr>
            <a:r>
              <a:rPr lang="en-US"/>
              <a:t>Examples:</a:t>
            </a:r>
            <a:endParaRPr/>
          </a:p>
          <a:p>
            <a:pPr marL="0" lvl="0" indent="0" algn="l" rtl="0">
              <a:lnSpc>
                <a:spcPct val="100000"/>
              </a:lnSpc>
              <a:spcBef>
                <a:spcPct val="0"/>
              </a:spcBef>
              <a:spcAft>
                <a:spcPct val="0"/>
              </a:spcAft>
              <a:buClr>
                <a:schemeClr val="dk1"/>
              </a:buClr>
              <a:buSzPts val="1100"/>
              <a:buFont typeface="Arial"/>
              <a:buNone/>
            </a:pPr>
            <a:r>
              <a:rPr lang="en-US"/>
              <a:t>• Making HTTP calls</a:t>
            </a:r>
            <a:endParaRPr/>
          </a:p>
          <a:p>
            <a:pPr marL="0" lvl="0" indent="0" algn="l" rtl="0">
              <a:lnSpc>
                <a:spcPct val="100000"/>
              </a:lnSpc>
              <a:spcBef>
                <a:spcPct val="0"/>
              </a:spcBef>
              <a:spcAft>
                <a:spcPct val="0"/>
              </a:spcAft>
              <a:buClr>
                <a:schemeClr val="dk1"/>
              </a:buClr>
              <a:buSzPts val="1100"/>
              <a:buFont typeface="Arial"/>
              <a:buNone/>
            </a:pPr>
            <a:r>
              <a:rPr lang="en-US"/>
              <a:t>• Retrieving today’s date</a:t>
            </a:r>
            <a:endParaRPr/>
          </a:p>
          <a:p>
            <a:pPr marL="0" lvl="0" indent="0" algn="l" rtl="0">
              <a:lnSpc>
                <a:spcPct val="100000"/>
              </a:lnSpc>
              <a:spcBef>
                <a:spcPct val="0"/>
              </a:spcBef>
              <a:spcAft>
                <a:spcPct val="0"/>
              </a:spcAft>
              <a:buClr>
                <a:schemeClr val="dk1"/>
              </a:buClr>
              <a:buSzPts val="1100"/>
              <a:buFont typeface="Arial"/>
              <a:buNone/>
            </a:pPr>
            <a:r>
              <a:rPr lang="en-US"/>
              <a:t>• Math.random()</a:t>
            </a:r>
            <a:endParaRPr/>
          </a:p>
          <a:p>
            <a:pPr marL="0" lvl="0" indent="0" algn="l" rtl="0">
              <a:lnSpc>
                <a:spcPct val="100000"/>
              </a:lnSpc>
              <a:spcBef>
                <a:spcPct val="0"/>
              </a:spcBef>
              <a:spcAft>
                <a:spcPct val="0"/>
              </a:spcAft>
              <a:buClr>
                <a:schemeClr val="dk1"/>
              </a:buClr>
              <a:buSzPts val="1100"/>
              <a:buFont typeface="Arial"/>
              <a:buNone/>
            </a:pPr>
            <a:r>
              <a:rPr lang="en-US"/>
              <a:t>• Adding to a database</a:t>
            </a:r>
            <a:endParaRPr/>
          </a:p>
          <a:p>
            <a:pPr marL="0" lvl="0" indent="0" algn="l" rtl="0">
              <a:lnSpc>
                <a:spcPct val="100000"/>
              </a:lnSpc>
              <a:spcBef>
                <a:spcPct val="0"/>
              </a:spcBef>
              <a:spcAft>
                <a:spcPct val="0"/>
              </a:spcAft>
              <a:buSzPts val="1400"/>
              <a:buNone/>
            </a:pPr>
            <a:endParaRPr/>
          </a:p>
        </p:txBody>
      </p:sp>
      <p:sp>
        <p:nvSpPr>
          <p:cNvPr id="494" name="Google Shape;494;g5e41786895_0_9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e41786895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01" name="Google Shape;501;g5e41786895_0_10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f7c211ba7_0_3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09" name="Google Shape;509;g5f7c211ba7_0_37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126feb16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14" name="Google Shape;514;g6126feb161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126feb16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22" name="Google Shape;522;g6126feb161_0_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01" name="Google Shape;401;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126feb161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29" name="Google Shape;529;g6126feb161_0_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e41786895_0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Code shows the syntax of defining an action.</a:t>
            </a:r>
            <a:endParaRPr/>
          </a:p>
        </p:txBody>
      </p:sp>
      <p:sp>
        <p:nvSpPr>
          <p:cNvPr id="537" name="Google Shape;537;g5e41786895_0_14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e41786895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45" name="Google Shape;545;g5e41786895_0_1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e41786895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52" name="Google Shape;552;g5e41786895_0_16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e41786895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 You need to make sure you always return either the new state or the previous state</a:t>
            </a:r>
            <a:endParaRPr/>
          </a:p>
          <a:p>
            <a:pPr marL="0" lvl="0" indent="0" algn="l" rtl="0">
              <a:lnSpc>
                <a:spcPct val="100000"/>
              </a:lnSpc>
              <a:spcBef>
                <a:spcPct val="0"/>
              </a:spcBef>
              <a:spcAft>
                <a:spcPct val="0"/>
              </a:spcAft>
              <a:buClr>
                <a:schemeClr val="dk1"/>
              </a:buClr>
              <a:buSzPts val="1100"/>
              <a:buFont typeface="Arial"/>
              <a:buNone/>
            </a:pPr>
            <a:r>
              <a:rPr lang="en-US"/>
              <a:t>• The way you decide how to change the state is based on the type of action that</a:t>
            </a:r>
            <a:endParaRPr/>
          </a:p>
          <a:p>
            <a:pPr marL="0" lvl="0" indent="0" algn="l" rtl="0">
              <a:lnSpc>
                <a:spcPct val="100000"/>
              </a:lnSpc>
              <a:spcBef>
                <a:spcPct val="0"/>
              </a:spcBef>
              <a:spcAft>
                <a:spcPct val="0"/>
              </a:spcAft>
              <a:buClr>
                <a:schemeClr val="dk1"/>
              </a:buClr>
              <a:buSzPts val="1100"/>
              <a:buFont typeface="Arial"/>
              <a:buNone/>
            </a:pPr>
            <a:r>
              <a:rPr lang="en-US"/>
              <a:t>was dispatched</a:t>
            </a:r>
            <a:endParaRPr/>
          </a:p>
          <a:p>
            <a:pPr marL="0" lvl="0" indent="0" algn="l" rtl="0">
              <a:lnSpc>
                <a:spcPct val="100000"/>
              </a:lnSpc>
              <a:spcBef>
                <a:spcPct val="0"/>
              </a:spcBef>
              <a:spcAft>
                <a:spcPct val="0"/>
              </a:spcAft>
              <a:buClr>
                <a:schemeClr val="dk1"/>
              </a:buClr>
              <a:buSzPts val="1100"/>
              <a:buFont typeface="Arial"/>
              <a:buNone/>
            </a:pPr>
            <a:r>
              <a:rPr lang="en-US"/>
              <a:t>Store your state in Redux if two Components rely on the same piece of state, or if</a:t>
            </a:r>
            <a:endParaRPr/>
          </a:p>
          <a:p>
            <a:pPr marL="0" lvl="0" indent="0" algn="l" rtl="0">
              <a:lnSpc>
                <a:spcPct val="100000"/>
              </a:lnSpc>
              <a:spcBef>
                <a:spcPct val="0"/>
              </a:spcBef>
              <a:spcAft>
                <a:spcPct val="0"/>
              </a:spcAft>
              <a:buClr>
                <a:schemeClr val="dk1"/>
              </a:buClr>
              <a:buSzPts val="1100"/>
              <a:buFont typeface="Arial"/>
              <a:buNone/>
            </a:pPr>
            <a:r>
              <a:rPr lang="en-US"/>
              <a:t>the operation to get that state was expensive.</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400"/>
              <a:buNone/>
            </a:pPr>
            <a:endParaRPr/>
          </a:p>
        </p:txBody>
      </p:sp>
      <p:sp>
        <p:nvSpPr>
          <p:cNvPr id="560" name="Google Shape;560;g5e41786895_0_17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3f91ad89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67" name="Google Shape;567;g33f91ad894_0_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e41786895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75" name="Google Shape;575;g5e41786895_0_20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7c211ba7_0_3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82" name="Google Shape;582;g5f7c211ba7_0_37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f7c211ba7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endParaRPr/>
          </a:p>
        </p:txBody>
      </p:sp>
      <p:sp>
        <p:nvSpPr>
          <p:cNvPr id="587" name="Google Shape;587;g5f7c211ba7_0_17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95" name="Google Shape;595;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06" name="Google Shape;406;p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f516e50be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99" name="Google Shape;599;g5f516e50b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600" name="Google Shape;600;g5f516e50b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f52b71f6f_0_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10" name="Google Shape;610;g5f52b71f6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Redux was inspired by the Flux architecture.</a:t>
            </a:r>
            <a:endParaRPr/>
          </a:p>
          <a:p>
            <a:pPr marL="0" lvl="0" indent="0" algn="l" rtl="0">
              <a:spcBef>
                <a:spcPct val="0"/>
              </a:spcBef>
              <a:spcAft>
                <a:spcPct val="0"/>
              </a:spcAft>
              <a:buNone/>
            </a:pPr>
            <a:r>
              <a:rPr lang="en-US"/>
              <a:t>Redux is a lightweight library with limited functionality.</a:t>
            </a:r>
            <a:endParaRPr/>
          </a:p>
          <a:p>
            <a:pPr marL="0" lvl="0" indent="0" algn="l" rtl="0">
              <a:spcBef>
                <a:spcPct val="0"/>
              </a:spcBef>
              <a:spcAft>
                <a:spcPct val="0"/>
              </a:spcAft>
              <a:buNone/>
            </a:pPr>
            <a:r>
              <a:rPr lang="en-US"/>
              <a:t>Redux uses pure functions to make changes to state.</a:t>
            </a:r>
            <a:endParaRPr/>
          </a:p>
          <a:p>
            <a:pPr marL="0" lvl="0" indent="0" algn="l" rtl="0">
              <a:spcBef>
                <a:spcPct val="0"/>
              </a:spcBef>
              <a:spcAft>
                <a:spcPct val="0"/>
              </a:spcAft>
              <a:buNone/>
            </a:pPr>
            <a:endParaRPr/>
          </a:p>
          <a:p>
            <a:pPr marL="0" lvl="0" indent="0" algn="l" rtl="0">
              <a:spcBef>
                <a:spcPct val="0"/>
              </a:spcBef>
              <a:spcAft>
                <a:spcPct val="0"/>
              </a:spcAft>
              <a:buNone/>
            </a:pPr>
            <a:endParaRPr/>
          </a:p>
          <a:p>
            <a:pPr marL="0" lvl="0" indent="0" algn="l" rtl="0">
              <a:spcBef>
                <a:spcPct val="0"/>
              </a:spcBef>
              <a:spcAft>
                <a:spcPct val="0"/>
              </a:spcAft>
              <a:buNone/>
            </a:pPr>
            <a:endParaRPr/>
          </a:p>
          <a:p>
            <a:pPr marL="0" lvl="0" indent="0" algn="l" rtl="0">
              <a:spcBef>
                <a:spcPct val="0"/>
              </a:spcBef>
              <a:spcAft>
                <a:spcPct val="0"/>
              </a:spcAft>
              <a:buNone/>
            </a:pPr>
            <a:endParaRPr/>
          </a:p>
        </p:txBody>
      </p:sp>
      <p:sp>
        <p:nvSpPr>
          <p:cNvPr id="611" name="Google Shape;611;g5f52b71f6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f52b71f6f_0_2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23" name="Google Shape;623;g5f52b71f6f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624" name="Google Shape;624;g5f52b71f6f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5f52b71f6f_0_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34" name="Google Shape;634;g5f52b71f6f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Pure functions do not have any side effects and never makes any changes to the passed in parameters.</a:t>
            </a:r>
            <a:endParaRPr/>
          </a:p>
        </p:txBody>
      </p:sp>
      <p:sp>
        <p:nvSpPr>
          <p:cNvPr id="635" name="Google Shape;635;g5f52b71f6f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f52b71f6f_0_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47" name="Google Shape;647;g5f52b71f6f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648" name="Google Shape;648;g5f52b71f6f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f52b71f6f_0_6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58" name="Google Shape;658;g5f52b71f6f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The reducer is a pure function that takes the previous state and an action, and returns the next state.</a:t>
            </a:r>
            <a:endParaRPr/>
          </a:p>
        </p:txBody>
      </p:sp>
      <p:sp>
        <p:nvSpPr>
          <p:cNvPr id="659" name="Google Shape;659;g5f52b71f6f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71" name="Google Shape;671;p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24" name="Google Shape;424;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Redux is s a predictable state container for JavaScript apps.</a:t>
            </a:r>
            <a:endParaRPr/>
          </a:p>
          <a:p>
            <a:pPr marL="0" lvl="0" indent="0" algn="l" rtl="0">
              <a:lnSpc>
                <a:spcPct val="100000"/>
              </a:lnSpc>
              <a:spcBef>
                <a:spcPct val="0"/>
              </a:spcBef>
              <a:spcAft>
                <a:spcPct val="0"/>
              </a:spcAft>
              <a:buSzPts val="1400"/>
              <a:buNone/>
            </a:pPr>
            <a:endParaRPr/>
          </a:p>
          <a:p>
            <a:pPr marL="0" lvl="0" indent="0" algn="l" rtl="0">
              <a:lnSpc>
                <a:spcPct val="100000"/>
              </a:lnSpc>
              <a:spcBef>
                <a:spcPct val="0"/>
              </a:spcBef>
              <a:spcAft>
                <a:spcPct val="0"/>
              </a:spcAft>
              <a:buSzPts val="1400"/>
              <a:buNone/>
            </a:pPr>
            <a:r>
              <a:rPr lang="en-US"/>
              <a:t>Abramov started writing the first Redux implementation while preparing for a conference talk at React Europe on hot reloading.</a:t>
            </a:r>
            <a:endParaRPr/>
          </a:p>
          <a:p>
            <a:pPr marL="0" lvl="0" indent="0" algn="l" rtl="0">
              <a:lnSpc>
                <a:spcPct val="100000"/>
              </a:lnSpc>
              <a:spcBef>
                <a:spcPct val="0"/>
              </a:spcBef>
              <a:spcAft>
                <a:spcPct val="0"/>
              </a:spcAft>
              <a:buSzPts val="1400"/>
              <a:buNone/>
            </a:pPr>
            <a:endParaRPr/>
          </a:p>
          <a:p>
            <a:pPr marL="0" lvl="0" indent="0" algn="l" rtl="0">
              <a:lnSpc>
                <a:spcPct val="100000"/>
              </a:lnSpc>
              <a:spcBef>
                <a:spcPct val="0"/>
              </a:spcBef>
              <a:spcAft>
                <a:spcPct val="0"/>
              </a:spcAft>
              <a:buSzPts val="1400"/>
              <a:buNone/>
            </a:pPr>
            <a:r>
              <a:rPr lang="en-US"/>
              <a:t>Redux improves predictability: </a:t>
            </a:r>
            <a:endParaRPr/>
          </a:p>
          <a:p>
            <a:pPr marL="457200" lvl="0" indent="-317500" algn="l" rtl="0">
              <a:lnSpc>
                <a:spcPct val="100000"/>
              </a:lnSpc>
              <a:spcBef>
                <a:spcPct val="0"/>
              </a:spcBef>
              <a:spcAft>
                <a:spcPct val="0"/>
              </a:spcAft>
              <a:buSzPts val="1400"/>
              <a:buChar char="●"/>
            </a:pPr>
            <a:r>
              <a:rPr lang="en-US"/>
              <a:t>Data is consolidated to a centralized location, i.e., the store.</a:t>
            </a:r>
            <a:endParaRPr/>
          </a:p>
          <a:p>
            <a:pPr marL="457200" lvl="0" indent="-317500" algn="l" rtl="0">
              <a:lnSpc>
                <a:spcPct val="100000"/>
              </a:lnSpc>
              <a:spcBef>
                <a:spcPct val="0"/>
              </a:spcBef>
              <a:spcAft>
                <a:spcPct val="0"/>
              </a:spcAft>
              <a:buSzPts val="1400"/>
              <a:buChar char="●"/>
            </a:pPr>
            <a:r>
              <a:rPr lang="en-US"/>
              <a:t>Components require access for writing or updating data in the store.</a:t>
            </a:r>
            <a:endParaRPr/>
          </a:p>
          <a:p>
            <a:pPr marL="457200" lvl="0" indent="-317500" algn="l" rtl="0">
              <a:lnSpc>
                <a:spcPct val="100000"/>
              </a:lnSpc>
              <a:spcBef>
                <a:spcPct val="0"/>
              </a:spcBef>
              <a:spcAft>
                <a:spcPct val="0"/>
              </a:spcAft>
              <a:buSzPts val="1400"/>
              <a:buChar char="●"/>
            </a:pPr>
            <a:r>
              <a:rPr lang="en-US"/>
              <a:t>Updating the store is governed by strict rules.</a:t>
            </a:r>
            <a:endParaRPr/>
          </a:p>
          <a:p>
            <a:pPr marL="457200" lvl="0" indent="-317500" algn="l" rtl="0">
              <a:lnSpc>
                <a:spcPct val="100000"/>
              </a:lnSpc>
              <a:spcBef>
                <a:spcPct val="0"/>
              </a:spcBef>
              <a:spcAft>
                <a:spcPct val="0"/>
              </a:spcAft>
              <a:buSzPts val="1400"/>
              <a:buChar char="●"/>
            </a:pPr>
            <a:r>
              <a:rPr lang="en-US"/>
              <a:t>Redux believes in unidirectional data flow.</a:t>
            </a:r>
            <a:endParaRPr/>
          </a:p>
          <a:p>
            <a:pPr marL="457200" lvl="0" indent="-317500" algn="l" rtl="0">
              <a:lnSpc>
                <a:spcPct val="100000"/>
              </a:lnSpc>
              <a:spcBef>
                <a:spcPct val="0"/>
              </a:spcBef>
              <a:spcAft>
                <a:spcPct val="0"/>
              </a:spcAft>
              <a:buSzPts val="1400"/>
              <a:buChar char="●"/>
            </a:pPr>
            <a:r>
              <a:rPr lang="en-US"/>
              <a:t>Data only flows one way through the application.</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100"/>
              <a:buNone/>
            </a:pPr>
            <a:r>
              <a:rPr lang="en-US"/>
              <a:t>It helps you write applications that behave consistently, run in different environments (client, server, and native), and are easy to test.</a:t>
            </a:r>
            <a:endParaRPr/>
          </a:p>
          <a:p>
            <a:pPr marL="0" lvl="0" indent="0" algn="l" rtl="0">
              <a:lnSpc>
                <a:spcPct val="100000"/>
              </a:lnSpc>
              <a:spcBef>
                <a:spcPct val="0"/>
              </a:spcBef>
              <a:spcAft>
                <a:spcPct val="0"/>
              </a:spcAft>
              <a:buSzPts val="1100"/>
              <a:buNone/>
            </a:pPr>
            <a:r>
              <a:rPr lang="en-US"/>
              <a:t>Flux is an architectural pattern which enforces the uni-directional data flow. It controls derived data and enables communication between multiple Components using a central Store which has authority for all data. Any update in data throughout the application must occur here only. Flux provides stability to the application and reduces run-time errors.</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SzPts val="1100"/>
              <a:buNone/>
            </a:pPr>
            <a:r>
              <a:rPr lang="en-US"/>
              <a:t>Redux is mostly used with React but it can be used with any view library like Angular.</a:t>
            </a:r>
            <a:endParaRPr/>
          </a:p>
        </p:txBody>
      </p:sp>
      <p:sp>
        <p:nvSpPr>
          <p:cNvPr id="429" name="Google Shape;429;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e4178689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It is lightweight at 2KB (including dependencies), so you don’t have to worry about it making your application’s asset size bigger.</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With Redux, the state of your application is kept in a store and each Component can access any state that it needs from this store.</a:t>
            </a:r>
            <a:endParaRPr/>
          </a:p>
          <a:p>
            <a:pPr marL="0" lvl="0" indent="0" algn="l" rtl="0">
              <a:lnSpc>
                <a:spcPct val="100000"/>
              </a:lnSpc>
              <a:spcBef>
                <a:spcPct val="0"/>
              </a:spcBef>
              <a:spcAft>
                <a:spcPct val="0"/>
              </a:spcAft>
              <a:buSzPts val="1400"/>
              <a:buNone/>
            </a:pPr>
            <a:endParaRPr/>
          </a:p>
          <a:p>
            <a:pPr marL="0" lvl="0" indent="0" algn="l" rtl="0">
              <a:lnSpc>
                <a:spcPct val="100000"/>
              </a:lnSpc>
              <a:spcBef>
                <a:spcPct val="0"/>
              </a:spcBef>
              <a:spcAft>
                <a:spcPct val="0"/>
              </a:spcAft>
              <a:buClr>
                <a:schemeClr val="dk1"/>
              </a:buClr>
              <a:buSzPts val="1100"/>
              <a:buFont typeface="Arial"/>
              <a:buNone/>
            </a:pPr>
            <a:r>
              <a:rPr lang="en-US"/>
              <a:t>Shared state : share same piece of state with 2 or more Components</a:t>
            </a:r>
            <a:endParaRPr/>
          </a:p>
          <a:p>
            <a:pPr marL="0" lvl="0" indent="0" algn="l" rtl="0">
              <a:lnSpc>
                <a:spcPct val="100000"/>
              </a:lnSpc>
              <a:spcBef>
                <a:spcPct val="0"/>
              </a:spcBef>
              <a:spcAft>
                <a:spcPct val="0"/>
              </a:spcAft>
              <a:buClr>
                <a:schemeClr val="dk1"/>
              </a:buClr>
              <a:buSzPts val="1100"/>
              <a:buFont typeface="Arial"/>
              <a:buNone/>
            </a:pPr>
            <a:r>
              <a:rPr lang="en-US"/>
              <a:t>Caching : API calls or expensive operations, better user experience</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400"/>
              <a:buNone/>
            </a:pPr>
            <a:endParaRPr/>
          </a:p>
        </p:txBody>
      </p:sp>
      <p:sp>
        <p:nvSpPr>
          <p:cNvPr id="436" name="Google Shape;436;g5e41786895_0_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e4178689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r>
              <a:rPr lang="en-US"/>
              <a:t>Managing states shared across Components is difficult.</a:t>
            </a:r>
            <a:endParaRPr/>
          </a:p>
          <a:p>
            <a:pPr marL="0" lvl="0" indent="0" algn="l" rtl="0">
              <a:lnSpc>
                <a:spcPct val="100000"/>
              </a:lnSpc>
              <a:spcBef>
                <a:spcPct val="0"/>
              </a:spcBef>
              <a:spcAft>
                <a:spcPct val="0"/>
              </a:spcAft>
              <a:buClr>
                <a:schemeClr val="dk1"/>
              </a:buClr>
              <a:buSzPts val="1100"/>
              <a:buFont typeface="Arial"/>
              <a:buNone/>
            </a:pPr>
            <a:r>
              <a:rPr lang="en-US"/>
              <a:t>In React, to share data among siblings, a state has to live in the parent Component.</a:t>
            </a:r>
            <a:endParaRPr/>
          </a:p>
          <a:p>
            <a:pPr marL="0" lvl="0" indent="0" algn="l" rtl="0">
              <a:lnSpc>
                <a:spcPct val="100000"/>
              </a:lnSpc>
              <a:spcBef>
                <a:spcPct val="0"/>
              </a:spcBef>
              <a:spcAft>
                <a:spcPct val="0"/>
              </a:spcAft>
              <a:buClr>
                <a:schemeClr val="dk1"/>
              </a:buClr>
              <a:buSzPts val="1100"/>
              <a:buFont typeface="Arial"/>
              <a:buNone/>
            </a:pPr>
            <a:r>
              <a:rPr lang="en-US"/>
              <a:t>Most libraries like React are built with a way for Components to internally manage their state. It works well for applications with few Components but as the application grows bigger, managing states shared across Components becomes difficult.</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In an app where data is shared among Components, it gets confusing to actually know where a state should live. Ideally, the data in a Component should live in just one Component. Thus sharing data among sibling Components becomes difficult.</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For instance, in React, to share data among siblings, a state has to live in the parent Component. A method for updating this state is provided by this parent Component and passed as props to these sibling Components</a:t>
            </a:r>
            <a:endParaRPr/>
          </a:p>
          <a:p>
            <a:pPr marL="0" lvl="0" indent="0" algn="l" rtl="0">
              <a:lnSpc>
                <a:spcPct val="100000"/>
              </a:lnSpc>
              <a:spcBef>
                <a:spcPct val="0"/>
              </a:spcBef>
              <a:spcAft>
                <a:spcPct val="0"/>
              </a:spcAft>
              <a:buSzPts val="1400"/>
              <a:buNone/>
            </a:pPr>
            <a:endParaRPr/>
          </a:p>
        </p:txBody>
      </p:sp>
      <p:sp>
        <p:nvSpPr>
          <p:cNvPr id="443" name="Google Shape;443;g5e41786895_0_2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e41786895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r>
              <a:rPr lang="en-US"/>
              <a:t>React would pass down the data from first level Component to second level Component and then to the third level Component and then finally to the fourth level Component. This is not a good approach as the data or state is passed to the 2nd and 3rd level Component(which doesn’t require that particular state).</a:t>
            </a:r>
            <a:endParaRPr/>
          </a:p>
          <a:p>
            <a:pPr marL="0" lvl="0" indent="0" algn="l" rtl="0">
              <a:lnSpc>
                <a:spcPct val="100000"/>
              </a:lnSpc>
              <a:spcBef>
                <a:spcPct val="0"/>
              </a:spcBef>
              <a:spcAft>
                <a:spcPct val="0"/>
              </a:spcAft>
              <a:buSzPts val="1400"/>
              <a:buNone/>
            </a:pPr>
            <a:endParaRPr/>
          </a:p>
        </p:txBody>
      </p:sp>
      <p:sp>
        <p:nvSpPr>
          <p:cNvPr id="450" name="Google Shape;450;g5e41786895_0_4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 name="Google Shape;1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
        <p:cNvGrpSpPr/>
        <p:nvPr/>
      </p:nvGrpSpPr>
      <p:grpSpPr>
        <a:xfrm>
          <a:off x="0" y="0"/>
          <a:ext cx="0" cy="0"/>
          <a:chOff x="0" y="0"/>
          <a:chExt cx="0" cy="0"/>
        </a:xfrm>
      </p:grpSpPr>
      <p:pic>
        <p:nvPicPr>
          <p:cNvPr id="65" name="Google Shape;65;p31"/>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7" name="Google Shape;67;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8" name="Google Shape;68;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69" name="Google Shape;69;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0" name="Google Shape;70;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 name="Google Shape;71;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 name="Google Shape;72;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3" name="Google Shape;73;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 name="Google Shape;74;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5" name="Google Shape;75;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6" name="Google Shape;76;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7" name="Google Shape;77;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8"/>
        <p:cNvGrpSpPr/>
        <p:nvPr/>
      </p:nvGrpSpPr>
      <p:grpSpPr>
        <a:xfrm>
          <a:off x="0" y="0"/>
          <a:ext cx="0" cy="0"/>
          <a:chOff x="0" y="0"/>
          <a:chExt cx="0" cy="0"/>
        </a:xfrm>
      </p:grpSpPr>
      <p:pic>
        <p:nvPicPr>
          <p:cNvPr id="79" name="Google Shape;79;p3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81" name="Google Shape;81;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3" name="Google Shape;83;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4" name="Google Shape;84;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5" name="Google Shape;85;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6" name="Google Shape;86;p32"/>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87" name="Google Shape;87;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8" name="Google Shape;88;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9" name="Google Shape;89;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0" name="Google Shape;90;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1" name="Google Shape;91;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2" name="Google Shape;92;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3" name="Google Shape;93;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4" name="Google Shape;94;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5" name="Google Shape;95;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96"/>
        <p:cNvGrpSpPr/>
        <p:nvPr/>
      </p:nvGrpSpPr>
      <p:grpSpPr>
        <a:xfrm>
          <a:off x="0" y="0"/>
          <a:ext cx="0" cy="0"/>
          <a:chOff x="0" y="0"/>
          <a:chExt cx="0" cy="0"/>
        </a:xfrm>
      </p:grpSpPr>
      <p:pic>
        <p:nvPicPr>
          <p:cNvPr id="97" name="Google Shape;97;p33"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99" name="Google Shape;99;p33"/>
          <p:cNvPicPr preferRelativeResize="0"/>
          <p:nvPr/>
        </p:nvPicPr>
        <p:blipFill>
          <a:blip r:embed="rId3">
            <a:alphaModFix/>
          </a:blip>
          <a:stretch>
            <a:fillRect/>
          </a:stretch>
        </p:blipFill>
        <p:spPr>
          <a:xfrm>
            <a:off x="3302000" y="1186581"/>
            <a:ext cx="3975100" cy="365760"/>
          </a:xfrm>
          <a:prstGeom prst="rect">
            <a:avLst/>
          </a:prstGeom>
          <a:noFill/>
          <a:ln>
            <a:noFill/>
          </a:ln>
        </p:spPr>
      </p:pic>
      <p:sp>
        <p:nvSpPr>
          <p:cNvPr id="100" name="Google Shape;100;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01" name="Google Shape;101;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2" name="Google Shape;102;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3" name="Google Shape;103;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4" name="Google Shape;104;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5"/>
        <p:cNvGrpSpPr/>
        <p:nvPr/>
      </p:nvGrpSpPr>
      <p:grpSpPr>
        <a:xfrm>
          <a:off x="0" y="0"/>
          <a:ext cx="0" cy="0"/>
          <a:chOff x="0" y="0"/>
          <a:chExt cx="0" cy="0"/>
        </a:xfrm>
      </p:grpSpPr>
      <p:pic>
        <p:nvPicPr>
          <p:cNvPr id="106" name="Google Shape;106;p3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09" name="Google Shape;109;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110" name="Google Shape;110;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11"/>
        <p:cNvGrpSpPr/>
        <p:nvPr/>
      </p:nvGrpSpPr>
      <p:grpSpPr>
        <a:xfrm>
          <a:off x="0" y="0"/>
          <a:ext cx="0" cy="0"/>
          <a:chOff x="0" y="0"/>
          <a:chExt cx="0" cy="0"/>
        </a:xfrm>
      </p:grpSpPr>
      <p:pic>
        <p:nvPicPr>
          <p:cNvPr id="112" name="Google Shape;112;p35"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15" name="Google Shape;115;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16" name="Google Shape;116;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17"/>
        <p:cNvGrpSpPr/>
        <p:nvPr/>
      </p:nvGrpSpPr>
      <p:grpSpPr>
        <a:xfrm>
          <a:off x="0" y="0"/>
          <a:ext cx="0" cy="0"/>
          <a:chOff x="0" y="0"/>
          <a:chExt cx="0" cy="0"/>
        </a:xfrm>
      </p:grpSpPr>
      <p:pic>
        <p:nvPicPr>
          <p:cNvPr id="118" name="Google Shape;118;p3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20" name="Google Shape;120;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 name="Google Shape;121;p36"/>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3"/>
        <p:cNvGrpSpPr/>
        <p:nvPr/>
      </p:nvGrpSpPr>
      <p:grpSpPr>
        <a:xfrm>
          <a:off x="0" y="0"/>
          <a:ext cx="0" cy="0"/>
          <a:chOff x="0" y="0"/>
          <a:chExt cx="0" cy="0"/>
        </a:xfrm>
      </p:grpSpPr>
      <p:pic>
        <p:nvPicPr>
          <p:cNvPr id="124" name="Google Shape;124;p37"/>
          <p:cNvPicPr preferRelativeResize="0"/>
          <p:nvPr/>
        </p:nvPicPr>
        <p:blipFill>
          <a:blip r:embed="rId2">
            <a:alphaModFix/>
          </a:blip>
          <a:stretch>
            <a:fillRect/>
          </a:stretch>
        </p:blipFill>
        <p:spPr>
          <a:xfrm>
            <a:off x="0" y="0"/>
            <a:ext cx="16256000" cy="9143999"/>
          </a:xfrm>
          <a:prstGeom prst="rect">
            <a:avLst/>
          </a:prstGeom>
          <a:noFill/>
          <a:ln>
            <a:noFill/>
          </a:ln>
        </p:spPr>
      </p:pic>
      <p:sp>
        <p:nvSpPr>
          <p:cNvPr id="126" name="Google Shape;126;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37"/>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29"/>
        <p:cNvGrpSpPr/>
        <p:nvPr/>
      </p:nvGrpSpPr>
      <p:grpSpPr>
        <a:xfrm>
          <a:off x="0" y="0"/>
          <a:ext cx="0" cy="0"/>
          <a:chOff x="0" y="0"/>
          <a:chExt cx="0" cy="0"/>
        </a:xfrm>
      </p:grpSpPr>
      <p:pic>
        <p:nvPicPr>
          <p:cNvPr id="130" name="Google Shape;130;p40"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2" name="Google Shape;132;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34" name="Google Shape;134;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35"/>
        <p:cNvGrpSpPr/>
        <p:nvPr/>
      </p:nvGrpSpPr>
      <p:grpSpPr>
        <a:xfrm>
          <a:off x="0" y="0"/>
          <a:ext cx="0" cy="0"/>
          <a:chOff x="0" y="0"/>
          <a:chExt cx="0" cy="0"/>
        </a:xfrm>
      </p:grpSpPr>
      <p:pic>
        <p:nvPicPr>
          <p:cNvPr id="136" name="Google Shape;136;p41"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8" name="Google Shape;138;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0" name="Google Shape;140;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41"/>
        <p:cNvGrpSpPr/>
        <p:nvPr/>
      </p:nvGrpSpPr>
      <p:grpSpPr>
        <a:xfrm>
          <a:off x="0" y="0"/>
          <a:ext cx="0" cy="0"/>
          <a:chOff x="0" y="0"/>
          <a:chExt cx="0" cy="0"/>
        </a:xfrm>
      </p:grpSpPr>
      <p:pic>
        <p:nvPicPr>
          <p:cNvPr id="142" name="Google Shape;142;p4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44" name="Google Shape;14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5" name="Google Shape;145;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6" name="Google Shape;146;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7" name="Google Shape;147;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8" name="Google Shape;148;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9" name="Google Shape;149;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0" name="Google Shape;150;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3"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22" name="Google Shape;22;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51"/>
        <p:cNvGrpSpPr/>
        <p:nvPr/>
      </p:nvGrpSpPr>
      <p:grpSpPr>
        <a:xfrm>
          <a:off x="0" y="0"/>
          <a:ext cx="0" cy="0"/>
          <a:chOff x="0" y="0"/>
          <a:chExt cx="0" cy="0"/>
        </a:xfrm>
      </p:grpSpPr>
      <p:pic>
        <p:nvPicPr>
          <p:cNvPr id="152" name="Google Shape;152;p43"/>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54" name="Google Shape;154;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5" name="Google Shape;155;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6" name="Google Shape;156;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7" name="Google Shape;157;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8" name="Google Shape;158;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9" name="Google Shape;159;p43"/>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60" name="Google Shape;160;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1" name="Google Shape;161;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4" name="Google Shape;164;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5"/>
        <p:cNvGrpSpPr/>
        <p:nvPr/>
      </p:nvGrpSpPr>
      <p:grpSpPr>
        <a:xfrm>
          <a:off x="0" y="0"/>
          <a:ext cx="0" cy="0"/>
          <a:chOff x="0" y="0"/>
          <a:chExt cx="0" cy="0"/>
        </a:xfrm>
      </p:grpSpPr>
      <p:pic>
        <p:nvPicPr>
          <p:cNvPr id="166" name="Google Shape;166;p44"/>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68" name="Google Shape;168;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9" name="Google Shape;1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0" name="Google Shape;1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1" name="Google Shape;171;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6" name="Google Shape;176;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7" name="Google Shape;177;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8" name="Google Shape;178;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9" name="Google Shape;179;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81"/>
        <p:cNvGrpSpPr/>
        <p:nvPr/>
      </p:nvGrpSpPr>
      <p:grpSpPr>
        <a:xfrm>
          <a:off x="0" y="0"/>
          <a:ext cx="0" cy="0"/>
          <a:chOff x="0" y="0"/>
          <a:chExt cx="0" cy="0"/>
        </a:xfrm>
      </p:grpSpPr>
      <p:pic>
        <p:nvPicPr>
          <p:cNvPr id="182" name="Google Shape;182;p45"/>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4" name="Google Shape;184;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6" name="Google Shape;186;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7" name="Google Shape;187;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8" name="Google Shape;188;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89" name="Google Shape;189;p45"/>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90" name="Google Shape;190;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1" name="Google Shape;191;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2" name="Google Shape;192;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3" name="Google Shape;193;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4" name="Google Shape;194;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5" name="Google Shape;195;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6" name="Google Shape;196;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7" name="Google Shape;197;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8" name="Google Shape;198;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9" name="Google Shape;199;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0" name="Google Shape;200;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7"/>
        <p:cNvGrpSpPr/>
        <p:nvPr/>
      </p:nvGrpSpPr>
      <p:grpSpPr>
        <a:xfrm>
          <a:off x="0" y="0"/>
          <a:ext cx="0" cy="0"/>
          <a:chOff x="0" y="0"/>
          <a:chExt cx="0" cy="0"/>
        </a:xfrm>
      </p:grpSpPr>
      <p:pic>
        <p:nvPicPr>
          <p:cNvPr id="208" name="Google Shape;208;g5f7c211ba7_0_188"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10" name="Google Shape;210;g5f7c211ba7_0_188"/>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1"/>
        <p:cNvGrpSpPr/>
        <p:nvPr/>
      </p:nvGrpSpPr>
      <p:grpSpPr>
        <a:xfrm>
          <a:off x="0" y="0"/>
          <a:ext cx="0" cy="0"/>
          <a:chOff x="0" y="0"/>
          <a:chExt cx="0" cy="0"/>
        </a:xfrm>
      </p:grpSpPr>
      <p:pic>
        <p:nvPicPr>
          <p:cNvPr id="212" name="Google Shape;212;g5f7c211ba7_0_192"/>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3" name="Google Shape;213;g5f7c211ba7_0_192"/>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215" name="Google Shape;215;g5f7c211ba7_0_192"/>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16" name="Google Shape;216;g5f7c211ba7_0_192"/>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17"/>
        <p:cNvGrpSpPr/>
        <p:nvPr/>
      </p:nvGrpSpPr>
      <p:grpSpPr>
        <a:xfrm>
          <a:off x="0" y="0"/>
          <a:ext cx="0" cy="0"/>
          <a:chOff x="0" y="0"/>
          <a:chExt cx="0" cy="0"/>
        </a:xfrm>
      </p:grpSpPr>
      <p:pic>
        <p:nvPicPr>
          <p:cNvPr id="218" name="Google Shape;218;g5f7c211ba7_0_198"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20" name="Google Shape;220;g5f7c211ba7_0_19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21" name="Google Shape;221;g5f7c211ba7_0_198"/>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2" name="Google Shape;222;g5f7c211ba7_0_198"/>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3" name="Google Shape;223;g5f7c211ba7_0_198"/>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4" name="Google Shape;224;g5f7c211ba7_0_198"/>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225" name="Google Shape;225;g5f7c211ba7_0_198"/>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26"/>
        <p:cNvGrpSpPr/>
        <p:nvPr/>
      </p:nvGrpSpPr>
      <p:grpSpPr>
        <a:xfrm>
          <a:off x="0" y="0"/>
          <a:ext cx="0" cy="0"/>
          <a:chOff x="0" y="0"/>
          <a:chExt cx="0" cy="0"/>
        </a:xfrm>
      </p:grpSpPr>
      <p:pic>
        <p:nvPicPr>
          <p:cNvPr id="227" name="Google Shape;227;g5f7c211ba7_0_207"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0" name="Google Shape;230;g5f7c211ba7_0_20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31"/>
        <p:cNvGrpSpPr/>
        <p:nvPr/>
      </p:nvGrpSpPr>
      <p:grpSpPr>
        <a:xfrm>
          <a:off x="0" y="0"/>
          <a:ext cx="0" cy="0"/>
          <a:chOff x="0" y="0"/>
          <a:chExt cx="0" cy="0"/>
        </a:xfrm>
      </p:grpSpPr>
      <p:pic>
        <p:nvPicPr>
          <p:cNvPr id="232" name="Google Shape;232;g5f7c211ba7_0_212"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4" name="Google Shape;234;g5f7c211ba7_0_21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35" name="Google Shape;235;g5f7c211ba7_0_212"/>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36"/>
        <p:cNvGrpSpPr/>
        <p:nvPr/>
      </p:nvGrpSpPr>
      <p:grpSpPr>
        <a:xfrm>
          <a:off x="0" y="0"/>
          <a:ext cx="0" cy="0"/>
          <a:chOff x="0" y="0"/>
          <a:chExt cx="0" cy="0"/>
        </a:xfrm>
      </p:grpSpPr>
      <p:pic>
        <p:nvPicPr>
          <p:cNvPr id="237" name="Google Shape;237;g5f7c211ba7_0_21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9" name="Google Shape;239;g5f7c211ba7_0_217"/>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40"/>
        <p:cNvGrpSpPr/>
        <p:nvPr/>
      </p:nvGrpSpPr>
      <p:grpSpPr>
        <a:xfrm>
          <a:off x="0" y="0"/>
          <a:ext cx="0" cy="0"/>
          <a:chOff x="0" y="0"/>
          <a:chExt cx="0" cy="0"/>
        </a:xfrm>
      </p:grpSpPr>
      <p:pic>
        <p:nvPicPr>
          <p:cNvPr id="241" name="Google Shape;241;g5f7c211ba7_0_221"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43" name="Google Shape;243;g5f7c211ba7_0_221"/>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244" name="Google Shape;244;g5f7c211ba7_0_22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45" name="Google Shape;245;g5f7c211ba7_0_22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46" name="Google Shape;246;g5f7c211ba7_0_22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47" name="Google Shape;247;g5f7c211ba7_0_22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48" name="Google Shape;248;g5f7c211ba7_0_22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3"/>
        <p:cNvGrpSpPr/>
        <p:nvPr/>
      </p:nvGrpSpPr>
      <p:grpSpPr>
        <a:xfrm>
          <a:off x="0" y="0"/>
          <a:ext cx="0" cy="0"/>
          <a:chOff x="0" y="0"/>
          <a:chExt cx="0" cy="0"/>
        </a:xfrm>
      </p:grpSpPr>
      <p:pic>
        <p:nvPicPr>
          <p:cNvPr id="24" name="Google Shape;24;p2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25" name="Google Shape;25;p24"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7" name="Google Shape;27;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28" name="Google Shape;28;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49"/>
        <p:cNvGrpSpPr/>
        <p:nvPr/>
      </p:nvGrpSpPr>
      <p:grpSpPr>
        <a:xfrm>
          <a:off x="0" y="0"/>
          <a:ext cx="0" cy="0"/>
          <a:chOff x="0" y="0"/>
          <a:chExt cx="0" cy="0"/>
        </a:xfrm>
      </p:grpSpPr>
      <p:pic>
        <p:nvPicPr>
          <p:cNvPr id="250" name="Google Shape;250;g5f7c211ba7_0_230"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2" name="Google Shape;252;g5f7c211ba7_0_230"/>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 name="Google Shape;253;g5f7c211ba7_0_230"/>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54" name="Google Shape;254;g5f7c211ba7_0_230"/>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5"/>
        <p:cNvGrpSpPr/>
        <p:nvPr/>
      </p:nvGrpSpPr>
      <p:grpSpPr>
        <a:xfrm>
          <a:off x="0" y="0"/>
          <a:ext cx="0" cy="0"/>
          <a:chOff x="0" y="0"/>
          <a:chExt cx="0" cy="0"/>
        </a:xfrm>
      </p:grpSpPr>
      <p:pic>
        <p:nvPicPr>
          <p:cNvPr id="256" name="Google Shape;256;g5f7c211ba7_0_236"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8" name="Google Shape;258;g5f7c211ba7_0_236"/>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59"/>
        <p:cNvGrpSpPr/>
        <p:nvPr/>
      </p:nvGrpSpPr>
      <p:grpSpPr>
        <a:xfrm>
          <a:off x="0" y="0"/>
          <a:ext cx="0" cy="0"/>
          <a:chOff x="0" y="0"/>
          <a:chExt cx="0" cy="0"/>
        </a:xfrm>
      </p:grpSpPr>
      <p:pic>
        <p:nvPicPr>
          <p:cNvPr id="260" name="Google Shape;260;g5f7c211ba7_0_240"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61" name="Google Shape;261;g5f7c211ba7_0_240"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63" name="Google Shape;263;g5f7c211ba7_0_240"/>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4" name="Google Shape;264;g5f7c211ba7_0_240"/>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65"/>
        <p:cNvGrpSpPr/>
        <p:nvPr/>
      </p:nvGrpSpPr>
      <p:grpSpPr>
        <a:xfrm>
          <a:off x="0" y="0"/>
          <a:ext cx="0" cy="0"/>
          <a:chOff x="0" y="0"/>
          <a:chExt cx="0" cy="0"/>
        </a:xfrm>
      </p:grpSpPr>
      <p:pic>
        <p:nvPicPr>
          <p:cNvPr id="266" name="Google Shape;266;g5f7c211ba7_0_24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68" name="Google Shape;268;g5f7c211ba7_0_246"/>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9" name="Google Shape;269;g5f7c211ba7_0_246"/>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70" name="Google Shape;270;g5f7c211ba7_0_246"/>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71"/>
        <p:cNvGrpSpPr/>
        <p:nvPr/>
      </p:nvGrpSpPr>
      <p:grpSpPr>
        <a:xfrm>
          <a:off x="0" y="0"/>
          <a:ext cx="0" cy="0"/>
          <a:chOff x="0" y="0"/>
          <a:chExt cx="0" cy="0"/>
        </a:xfrm>
      </p:grpSpPr>
      <p:pic>
        <p:nvPicPr>
          <p:cNvPr id="272" name="Google Shape;272;g5f7c211ba7_0_25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74" name="Google Shape;274;g5f7c211ba7_0_25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5" name="Google Shape;275;g5f7c211ba7_0_25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6" name="Google Shape;276;g5f7c211ba7_0_25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7" name="Google Shape;277;g5f7c211ba7_0_25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78" name="Google Shape;278;g5f7c211ba7_0_25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79" name="Google Shape;279;g5f7c211ba7_0_25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0" name="Google Shape;280;g5f7c211ba7_0_25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1" name="Google Shape;281;g5f7c211ba7_0_25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2" name="Google Shape;282;g5f7c211ba7_0_25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3" name="Google Shape;283;g5f7c211ba7_0_252"/>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4" name="Google Shape;284;g5f7c211ba7_0_252"/>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85"/>
        <p:cNvGrpSpPr/>
        <p:nvPr/>
      </p:nvGrpSpPr>
      <p:grpSpPr>
        <a:xfrm>
          <a:off x="0" y="0"/>
          <a:ext cx="0" cy="0"/>
          <a:chOff x="0" y="0"/>
          <a:chExt cx="0" cy="0"/>
        </a:xfrm>
      </p:grpSpPr>
      <p:pic>
        <p:nvPicPr>
          <p:cNvPr id="286" name="Google Shape;286;g5f7c211ba7_0_26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88" name="Google Shape;288;g5f7c211ba7_0_26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9" name="Google Shape;289;g5f7c211ba7_0_26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0" name="Google Shape;290;g5f7c211ba7_0_26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1" name="Google Shape;291;g5f7c211ba7_0_266"/>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2" name="Google Shape;292;g5f7c211ba7_0_266"/>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93" name="Google Shape;293;g5f7c211ba7_0_266"/>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94" name="Google Shape;294;g5f7c211ba7_0_266"/>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5" name="Google Shape;295;g5f7c211ba7_0_26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6" name="Google Shape;296;g5f7c211ba7_0_26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7" name="Google Shape;297;g5f7c211ba7_0_26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98" name="Google Shape;298;g5f7c211ba7_0_26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99" name="Google Shape;299;g5f7c211ba7_0_266"/>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00" name="Google Shape;300;g5f7c211ba7_0_26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01" name="Google Shape;301;g5f7c211ba7_0_266"/>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02" name="Google Shape;302;g5f7c211ba7_0_266"/>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03"/>
        <p:cNvGrpSpPr/>
        <p:nvPr/>
      </p:nvGrpSpPr>
      <p:grpSpPr>
        <a:xfrm>
          <a:off x="0" y="0"/>
          <a:ext cx="0" cy="0"/>
          <a:chOff x="0" y="0"/>
          <a:chExt cx="0" cy="0"/>
        </a:xfrm>
      </p:grpSpPr>
      <p:pic>
        <p:nvPicPr>
          <p:cNvPr id="304" name="Google Shape;304;g5f7c211ba7_0_284"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7" name="Google Shape;307;g5f7c211ba7_0_28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308" name="Google Shape;308;g5f7c211ba7_0_28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09"/>
        <p:cNvGrpSpPr/>
        <p:nvPr/>
      </p:nvGrpSpPr>
      <p:grpSpPr>
        <a:xfrm>
          <a:off x="0" y="0"/>
          <a:ext cx="0" cy="0"/>
          <a:chOff x="0" y="0"/>
          <a:chExt cx="0" cy="0"/>
        </a:xfrm>
      </p:grpSpPr>
      <p:pic>
        <p:nvPicPr>
          <p:cNvPr id="310" name="Google Shape;310;g5f7c211ba7_0_290"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13" name="Google Shape;313;g5f7c211ba7_0_29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4" name="Google Shape;314;g5f7c211ba7_0_29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15"/>
        <p:cNvGrpSpPr/>
        <p:nvPr/>
      </p:nvGrpSpPr>
      <p:grpSpPr>
        <a:xfrm>
          <a:off x="0" y="0"/>
          <a:ext cx="0" cy="0"/>
          <a:chOff x="0" y="0"/>
          <a:chExt cx="0" cy="0"/>
        </a:xfrm>
      </p:grpSpPr>
      <p:pic>
        <p:nvPicPr>
          <p:cNvPr id="316" name="Google Shape;316;g5f7c211ba7_0_29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18" name="Google Shape;318;g5f7c211ba7_0_29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g5f7c211ba7_0_296"/>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0" name="Google Shape;320;g5f7c211ba7_0_29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21"/>
        <p:cNvGrpSpPr/>
        <p:nvPr/>
      </p:nvGrpSpPr>
      <p:grpSpPr>
        <a:xfrm>
          <a:off x="0" y="0"/>
          <a:ext cx="0" cy="0"/>
          <a:chOff x="0" y="0"/>
          <a:chExt cx="0" cy="0"/>
        </a:xfrm>
      </p:grpSpPr>
      <p:pic>
        <p:nvPicPr>
          <p:cNvPr id="322" name="Google Shape;322;g5f7c211ba7_0_302"/>
          <p:cNvPicPr preferRelativeResize="0"/>
          <p:nvPr/>
        </p:nvPicPr>
        <p:blipFill>
          <a:blip r:embed="rId2">
            <a:alphaModFix/>
          </a:blip>
          <a:stretch>
            <a:fillRect/>
          </a:stretch>
        </p:blipFill>
        <p:spPr>
          <a:xfrm>
            <a:off x="0" y="0"/>
            <a:ext cx="16256002" cy="9143998"/>
          </a:xfrm>
          <a:prstGeom prst="rect">
            <a:avLst/>
          </a:prstGeom>
          <a:noFill/>
          <a:ln>
            <a:noFill/>
          </a:ln>
        </p:spPr>
      </p:pic>
      <p:sp>
        <p:nvSpPr>
          <p:cNvPr id="324" name="Google Shape;324;g5f7c211ba7_0_30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g5f7c211ba7_0_302"/>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6" name="Google Shape;326;g5f7c211ba7_0_30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9"/>
        <p:cNvGrpSpPr/>
        <p:nvPr/>
      </p:nvGrpSpPr>
      <p:grpSpPr>
        <a:xfrm>
          <a:off x="0" y="0"/>
          <a:ext cx="0" cy="0"/>
          <a:chOff x="0" y="0"/>
          <a:chExt cx="0" cy="0"/>
        </a:xfrm>
      </p:grpSpPr>
      <p:pic>
        <p:nvPicPr>
          <p:cNvPr id="30" name="Google Shape;30;p25"/>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31" name="Google Shape;31;p25"/>
          <p:cNvPicPr preferRelativeResize="0"/>
          <p:nvPr/>
        </p:nvPicPr>
        <p:blipFill>
          <a:blip r:embed="rId3">
            <a:alphaModFix/>
          </a:blip>
          <a:stretch>
            <a:fillRect/>
          </a:stretch>
        </p:blipFill>
        <p:spPr>
          <a:xfrm>
            <a:off x="0" y="324852"/>
            <a:ext cx="16256000" cy="9144000"/>
          </a:xfrm>
          <a:prstGeom prst="rect">
            <a:avLst/>
          </a:prstGeom>
          <a:noFill/>
          <a:ln>
            <a:noFill/>
          </a:ln>
        </p:spPr>
      </p:pic>
      <p:sp>
        <p:nvSpPr>
          <p:cNvPr id="33" name="Google Shape;33;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4" name="Google Shape;34;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27"/>
        <p:cNvGrpSpPr/>
        <p:nvPr/>
      </p:nvGrpSpPr>
      <p:grpSpPr>
        <a:xfrm>
          <a:off x="0" y="0"/>
          <a:ext cx="0" cy="0"/>
          <a:chOff x="0" y="0"/>
          <a:chExt cx="0" cy="0"/>
        </a:xfrm>
      </p:grpSpPr>
      <p:pic>
        <p:nvPicPr>
          <p:cNvPr id="328" name="Google Shape;328;g5f7c211ba7_0_308"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30" name="Google Shape;330;g5f7c211ba7_0_308"/>
          <p:cNvSpPr/>
          <p:nvPr userDrawn="1"/>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g5f7c211ba7_0_308"/>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2" name="Google Shape;332;g5f7c211ba7_0_308"/>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33"/>
        <p:cNvGrpSpPr/>
        <p:nvPr/>
      </p:nvGrpSpPr>
      <p:grpSpPr>
        <a:xfrm>
          <a:off x="0" y="0"/>
          <a:ext cx="0" cy="0"/>
          <a:chOff x="0" y="0"/>
          <a:chExt cx="0" cy="0"/>
        </a:xfrm>
      </p:grpSpPr>
      <p:pic>
        <p:nvPicPr>
          <p:cNvPr id="334" name="Google Shape;334;g5f7c211ba7_0_31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36" name="Google Shape;336;g5f7c211ba7_0_31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7" name="Google Shape;337;g5f7c211ba7_0_31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8" name="Google Shape;338;g5f7c211ba7_0_31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9" name="Google Shape;339;g5f7c211ba7_0_31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0" name="Google Shape;340;g5f7c211ba7_0_31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1" name="Google Shape;341;g5f7c211ba7_0_314"/>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2" name="Google Shape;342;g5f7c211ba7_0_31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43"/>
        <p:cNvGrpSpPr/>
        <p:nvPr/>
      </p:nvGrpSpPr>
      <p:grpSpPr>
        <a:xfrm>
          <a:off x="0" y="0"/>
          <a:ext cx="0" cy="0"/>
          <a:chOff x="0" y="0"/>
          <a:chExt cx="0" cy="0"/>
        </a:xfrm>
      </p:grpSpPr>
      <p:pic>
        <p:nvPicPr>
          <p:cNvPr id="344" name="Google Shape;344;g5f7c211ba7_0_32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46" name="Google Shape;346;g5f7c211ba7_0_32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7" name="Google Shape;347;g5f7c211ba7_0_32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8" name="Google Shape;348;g5f7c211ba7_0_32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9" name="Google Shape;349;g5f7c211ba7_0_324"/>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0" name="Google Shape;350;g5f7c211ba7_0_324"/>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1" name="Google Shape;351;g5f7c211ba7_0_32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2" name="Google Shape;352;g5f7c211ba7_0_32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3" name="Google Shape;353;g5f7c211ba7_0_32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4" name="Google Shape;354;g5f7c211ba7_0_32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5" name="Google Shape;355;g5f7c211ba7_0_32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6" name="Google Shape;356;g5f7c211ba7_0_32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57"/>
        <p:cNvGrpSpPr/>
        <p:nvPr/>
      </p:nvGrpSpPr>
      <p:grpSpPr>
        <a:xfrm>
          <a:off x="0" y="0"/>
          <a:ext cx="0" cy="0"/>
          <a:chOff x="0" y="0"/>
          <a:chExt cx="0" cy="0"/>
        </a:xfrm>
      </p:grpSpPr>
      <p:pic>
        <p:nvPicPr>
          <p:cNvPr id="358" name="Google Shape;358;g5f7c211ba7_0_33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60" name="Google Shape;360;g5f7c211ba7_0_33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61" name="Google Shape;361;g5f7c211ba7_0_33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2" name="Google Shape;362;g5f7c211ba7_0_33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3" name="Google Shape;363;g5f7c211ba7_0_33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4" name="Google Shape;364;g5f7c211ba7_0_33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5" name="Google Shape;365;g5f7c211ba7_0_33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6" name="Google Shape;366;g5f7c211ba7_0_33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7" name="Google Shape;367;g5f7c211ba7_0_33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8" name="Google Shape;368;g5f7c211ba7_0_33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9" name="Google Shape;369;g5f7c211ba7_0_33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0" name="Google Shape;370;g5f7c211ba7_0_33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1" name="Google Shape;371;g5f7c211ba7_0_338"/>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2" name="Google Shape;372;g5f7c211ba7_0_338"/>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73"/>
        <p:cNvGrpSpPr/>
        <p:nvPr/>
      </p:nvGrpSpPr>
      <p:grpSpPr>
        <a:xfrm>
          <a:off x="0" y="0"/>
          <a:ext cx="0" cy="0"/>
          <a:chOff x="0" y="0"/>
          <a:chExt cx="0" cy="0"/>
        </a:xfrm>
      </p:grpSpPr>
      <p:pic>
        <p:nvPicPr>
          <p:cNvPr id="374" name="Google Shape;374;g5f7c211ba7_0_35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76" name="Google Shape;376;g5f7c211ba7_0_35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77" name="Google Shape;377;g5f7c211ba7_0_35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8" name="Google Shape;378;g5f7c211ba7_0_35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9" name="Google Shape;379;g5f7c211ba7_0_354"/>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0" name="Google Shape;380;g5f7c211ba7_0_354"/>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81" name="Google Shape;381;g5f7c211ba7_0_35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82" name="Google Shape;382;g5f7c211ba7_0_354"/>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3" name="Google Shape;383;g5f7c211ba7_0_35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84" name="Google Shape;384;g5f7c211ba7_0_35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85" name="Google Shape;385;g5f7c211ba7_0_35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86" name="Google Shape;386;g5f7c211ba7_0_35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87" name="Google Shape;387;g5f7c211ba7_0_35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8" name="Google Shape;388;g5f7c211ba7_0_35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9" name="Google Shape;389;g5f7c211ba7_0_35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0" name="Google Shape;390;g5f7c211ba7_0_35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1" name="Google Shape;391;g5f7c211ba7_0_354"/>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92" name="Google Shape;392;g5f7c211ba7_0_354"/>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5"/>
        <p:cNvGrpSpPr/>
        <p:nvPr/>
      </p:nvGrpSpPr>
      <p:grpSpPr>
        <a:xfrm>
          <a:off x="0" y="0"/>
          <a:ext cx="0" cy="0"/>
          <a:chOff x="0" y="0"/>
          <a:chExt cx="0" cy="0"/>
        </a:xfrm>
      </p:grpSpPr>
      <p:pic>
        <p:nvPicPr>
          <p:cNvPr id="36" name="Google Shape;36;p2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38" name="Google Shape;38;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9" name="Google Shape;39;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0" name="Google Shape;40;p26"/>
          <p:cNvPicPr preferRelativeResize="0"/>
          <p:nvPr/>
        </p:nvPicPr>
        <p:blipFill>
          <a:blip r:embed="rId3">
            <a:alphaModFix/>
          </a:blip>
          <a:stretch>
            <a:fillRect/>
          </a:stretch>
        </p:blipFill>
        <p:spPr>
          <a:xfrm>
            <a:off x="2958485" y="1000240"/>
            <a:ext cx="10332955" cy="365760"/>
          </a:xfrm>
          <a:prstGeom prst="rect">
            <a:avLst/>
          </a:prstGeom>
          <a:noFill/>
          <a:ln>
            <a:noFill/>
          </a:ln>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1"/>
        <p:cNvGrpSpPr/>
        <p:nvPr/>
      </p:nvGrpSpPr>
      <p:grpSpPr>
        <a:xfrm>
          <a:off x="0" y="0"/>
          <a:ext cx="0" cy="0"/>
          <a:chOff x="0" y="0"/>
          <a:chExt cx="0" cy="0"/>
        </a:xfrm>
      </p:grpSpPr>
      <p:pic>
        <p:nvPicPr>
          <p:cNvPr id="42" name="Google Shape;42;p27"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44" name="Google Shape;44;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5" name="Google Shape;45;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6" name="Google Shape;46;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7" name="Google Shape;47;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8" name="Google Shape;48;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pic>
        <p:nvPicPr>
          <p:cNvPr id="49" name="Google Shape;49;p27"/>
          <p:cNvPicPr preferRelativeResize="0"/>
          <p:nvPr/>
        </p:nvPicPr>
        <p:blipFill>
          <a:blip r:embed="rId3">
            <a:alphaModFix/>
          </a:blip>
          <a:stretch>
            <a:fillRect/>
          </a:stretch>
        </p:blipFill>
        <p:spPr>
          <a:xfrm>
            <a:off x="2870200" y="1186581"/>
            <a:ext cx="4819924" cy="365760"/>
          </a:xfrm>
          <a:prstGeom prst="rect">
            <a:avLst/>
          </a:prstGeom>
          <a:noFill/>
          <a:ln>
            <a:noFill/>
          </a:ln>
        </p:spPr>
      </p:pic>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0"/>
        <p:cNvGrpSpPr/>
        <p:nvPr/>
      </p:nvGrpSpPr>
      <p:grpSpPr>
        <a:xfrm>
          <a:off x="0" y="0"/>
          <a:ext cx="0" cy="0"/>
          <a:chOff x="0" y="0"/>
          <a:chExt cx="0" cy="0"/>
        </a:xfrm>
      </p:grpSpPr>
      <p:pic>
        <p:nvPicPr>
          <p:cNvPr id="51" name="Google Shape;51;p28"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4" name="Google Shape;54;p28"/>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5"/>
        <p:cNvGrpSpPr/>
        <p:nvPr/>
      </p:nvGrpSpPr>
      <p:grpSpPr>
        <a:xfrm>
          <a:off x="0" y="0"/>
          <a:ext cx="0" cy="0"/>
          <a:chOff x="0" y="0"/>
          <a:chExt cx="0" cy="0"/>
        </a:xfrm>
      </p:grpSpPr>
      <p:pic>
        <p:nvPicPr>
          <p:cNvPr id="56" name="Google Shape;56;p29" descr="A close up of a logo&#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8" name="Google Shape;58;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9" name="Google Shape;59;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
        <p:cNvGrpSpPr/>
        <p:nvPr/>
      </p:nvGrpSpPr>
      <p:grpSpPr>
        <a:xfrm>
          <a:off x="0" y="0"/>
          <a:ext cx="0" cy="0"/>
          <a:chOff x="0" y="0"/>
          <a:chExt cx="0" cy="0"/>
        </a:xfrm>
      </p:grpSpPr>
      <p:pic>
        <p:nvPicPr>
          <p:cNvPr id="61" name="Google Shape;61;p30"/>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3" name="Google Shape;63;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2"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2"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5f7c211ba7_0_182"/>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5f7c211ba7_0_182"/>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5f7c211ba7_0_182"/>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5f7c211ba7_0_182"/>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g5f7c211ba7_0_182"/>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5f48d709cb_1_0"/>
          <p:cNvSpPr txBox="1">
            <a:spLocks noGrp="1"/>
          </p:cNvSpPr>
          <p:nvPr>
            <p:ph type="body" idx="1"/>
          </p:nvPr>
        </p:nvSpPr>
        <p:spPr>
          <a:xfrm>
            <a:off x="7304150" y="4114800"/>
            <a:ext cx="7554900" cy="914400"/>
          </a:xfrm>
          <a:prstGeom prst="rect">
            <a:avLst/>
          </a:prstGeom>
        </p:spPr>
        <p:txBody>
          <a:bodyPr spcFirstLastPara="1" wrap="square" lIns="91425" tIns="91425" rIns="91425" bIns="91425" anchor="t" anchorCtr="0">
            <a:noAutofit/>
          </a:bodyPr>
          <a:lstStyle/>
          <a:p>
            <a:pPr marL="0" lvl="0" indent="0" algn="l" rtl="0">
              <a:spcBef>
                <a:spcPts val="1000"/>
              </a:spcBef>
              <a:spcAft>
                <a:spcPct val="0"/>
              </a:spcAft>
              <a:buNone/>
            </a:pPr>
            <a:r>
              <a:rPr lang="en-US"/>
              <a:t>React and Redux Developer</a:t>
            </a: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5e41786895_0_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Why Redux</a:t>
            </a:r>
            <a:endParaRPr/>
          </a:p>
        </p:txBody>
      </p:sp>
      <p:pic>
        <p:nvPicPr>
          <p:cNvPr id="462" name="Google Shape;462;g5e41786895_0_63"/>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463" name="Google Shape;463;g5e41786895_0_63"/>
          <p:cNvSpPr txBox="1"/>
          <p:nvPr/>
        </p:nvSpPr>
        <p:spPr>
          <a:xfrm>
            <a:off x="1176500" y="1428025"/>
            <a:ext cx="14027400" cy="6873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 Redux, we stash all the state in a single place called store. </a:t>
            </a:r>
            <a:endParaRPr sz="2200">
              <a:solidFill>
                <a:srgbClr val="434343"/>
              </a:solidFill>
              <a:latin typeface="Open Sans"/>
              <a:ea typeface="Open Sans"/>
              <a:cs typeface="Open Sans"/>
              <a:sym typeface="Open Sans"/>
            </a:endParaRPr>
          </a:p>
          <a:p>
            <a:pPr marL="457200" lvl="0" indent="0" algn="l" rtl="0">
              <a:spcBef>
                <a:spcPct val="0"/>
              </a:spcBef>
              <a:spcAft>
                <a:spcPct val="0"/>
              </a:spcAft>
              <a:buNone/>
            </a:pPr>
            <a:endParaRPr sz="2200">
              <a:solidFill>
                <a:srgbClr val="434343"/>
              </a:solidFill>
              <a:latin typeface="Open Sans"/>
              <a:ea typeface="Open Sans"/>
              <a:cs typeface="Open Sans"/>
              <a:sym typeface="Open Sans"/>
            </a:endParaRPr>
          </a:p>
        </p:txBody>
      </p:sp>
      <p:sp>
        <p:nvSpPr>
          <p:cNvPr id="464" name="Google Shape;464;g5e41786895_0_63"/>
          <p:cNvSpPr txBox="1"/>
          <p:nvPr/>
        </p:nvSpPr>
        <p:spPr>
          <a:xfrm>
            <a:off x="5494800" y="6460725"/>
            <a:ext cx="7595700" cy="6873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endParaRPr sz="2200">
              <a:solidFill>
                <a:srgbClr val="434343"/>
              </a:solidFill>
              <a:latin typeface="Open Sans"/>
              <a:ea typeface="Open Sans"/>
              <a:cs typeface="Open Sans"/>
              <a:sym typeface="Open Sans"/>
            </a:endParaRPr>
          </a:p>
        </p:txBody>
      </p:sp>
      <p:pic>
        <p:nvPicPr>
          <p:cNvPr id="465" name="Google Shape;465;g5e41786895_0_63"/>
          <p:cNvPicPr preferRelativeResize="0"/>
          <p:nvPr/>
        </p:nvPicPr>
        <p:blipFill>
          <a:blip r:embed="rId4">
            <a:alphaModFix/>
          </a:blip>
          <a:stretch>
            <a:fillRect/>
          </a:stretch>
        </p:blipFill>
        <p:spPr>
          <a:xfrm>
            <a:off x="3558925" y="2259850"/>
            <a:ext cx="9887374" cy="6577775"/>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5e41786895_0_4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Why Redux</a:t>
            </a:r>
            <a:endParaRPr/>
          </a:p>
        </p:txBody>
      </p:sp>
      <p:sp>
        <p:nvSpPr>
          <p:cNvPr id="471" name="Google Shape;471;g5e41786895_0_42"/>
          <p:cNvSpPr txBox="1">
            <a:spLocks noGrp="1"/>
          </p:cNvSpPr>
          <p:nvPr>
            <p:ph type="body" idx="1"/>
          </p:nvPr>
        </p:nvSpPr>
        <p:spPr>
          <a:xfrm>
            <a:off x="1902091" y="1503491"/>
            <a:ext cx="12451800" cy="55275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Use Redux if:  </a:t>
            </a: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There are lots of data changes over time</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You need a single source of truth for your state</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Keeping all your state in a top-level Component is no longer sufficient</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ct val="0"/>
              </a:spcAft>
              <a:buNone/>
            </a:pPr>
            <a:endParaRPr/>
          </a:p>
        </p:txBody>
      </p:sp>
      <p:pic>
        <p:nvPicPr>
          <p:cNvPr id="472" name="Google Shape;472;g5e41786895_0_42"/>
          <p:cNvPicPr preferRelativeResize="0"/>
          <p:nvPr/>
        </p:nvPicPr>
        <p:blipFill>
          <a:blip r:embed="rId3">
            <a:alphaModFix/>
          </a:blip>
          <a:stretch>
            <a:fillRect/>
          </a:stretch>
        </p:blipFill>
        <p:spPr>
          <a:xfrm>
            <a:off x="6472989" y="760639"/>
            <a:ext cx="3356359" cy="365760"/>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5e41786895_0_9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Redux Store vs. React Component State</a:t>
            </a:r>
            <a:endParaRPr/>
          </a:p>
        </p:txBody>
      </p:sp>
      <p:sp>
        <p:nvSpPr>
          <p:cNvPr id="478" name="Google Shape;478;g5e41786895_0_90"/>
          <p:cNvSpPr txBox="1">
            <a:spLocks noGrp="1"/>
          </p:cNvSpPr>
          <p:nvPr>
            <p:ph type="body" idx="1"/>
          </p:nvPr>
        </p:nvSpPr>
        <p:spPr>
          <a:xfrm>
            <a:off x="1902091" y="1503491"/>
            <a:ext cx="124518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Clr>
                <a:srgbClr val="434343"/>
              </a:buClr>
              <a:buSzPts val="2800"/>
              <a:buChar char="●"/>
            </a:pPr>
            <a:r>
              <a:rPr lang="en-US">
                <a:solidFill>
                  <a:srgbClr val="434343"/>
                </a:solidFill>
              </a:rPr>
              <a:t>Redux Store :</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Is stored globally</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Is mutated in complex ways</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Has shared state that is accessible through the entire app</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Is alive throughout the app</a:t>
            </a:r>
            <a:br>
              <a:rPr lang="en-US">
                <a:solidFill>
                  <a:srgbClr val="434343"/>
                </a:solidFill>
              </a:rPr>
            </a:br>
            <a:endParaRPr>
              <a:solidFill>
                <a:srgbClr val="434343"/>
              </a:solidFill>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React Component State : </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Is short lived </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Does not have any global implications for the app</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Is not mutated in complex ways</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Has localized data, that is, state that does not affect other Components</a:t>
            </a:r>
            <a:endParaRPr>
              <a:solidFill>
                <a:srgbClr val="434343"/>
              </a:solidFill>
            </a:endParaRPr>
          </a:p>
        </p:txBody>
      </p:sp>
      <p:pic>
        <p:nvPicPr>
          <p:cNvPr id="479" name="Google Shape;479;g5e41786895_0_90"/>
          <p:cNvPicPr preferRelativeResize="0"/>
          <p:nvPr/>
        </p:nvPicPr>
        <p:blipFill>
          <a:blip r:embed="rId3">
            <a:alphaModFix/>
          </a:blip>
          <a:stretch>
            <a:fillRect/>
          </a:stretch>
        </p:blipFill>
        <p:spPr>
          <a:xfrm>
            <a:off x="3569475" y="760650"/>
            <a:ext cx="9849076" cy="36575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5e41786895_0_78"/>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Fundamentals of Redux</a:t>
            </a:r>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5f52b720a0_0_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Principles of Redux</a:t>
            </a:r>
            <a:endParaRPr/>
          </a:p>
        </p:txBody>
      </p:sp>
      <p:sp>
        <p:nvSpPr>
          <p:cNvPr id="490" name="Google Shape;490;g5f52b720a0_0_1"/>
          <p:cNvSpPr txBox="1">
            <a:spLocks noGrp="1"/>
          </p:cNvSpPr>
          <p:nvPr>
            <p:ph type="body" idx="1"/>
          </p:nvPr>
        </p:nvSpPr>
        <p:spPr>
          <a:xfrm>
            <a:off x="1902091" y="1503491"/>
            <a:ext cx="124518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Font typeface="Open Sans"/>
              <a:buChar char="●"/>
            </a:pPr>
            <a:r>
              <a:rPr lang="en-US"/>
              <a:t>There is only a single source of truth.</a:t>
            </a:r>
            <a:endParaRPr/>
          </a:p>
          <a:p>
            <a:pPr marL="457200" lvl="0" indent="-406400" algn="l" rtl="0">
              <a:lnSpc>
                <a:spcPct val="115000"/>
              </a:lnSpc>
              <a:spcBef>
                <a:spcPct val="0"/>
              </a:spcBef>
              <a:spcAft>
                <a:spcPct val="0"/>
              </a:spcAft>
              <a:buSzPts val="2800"/>
              <a:buFont typeface="Open Sans"/>
              <a:buChar char="●"/>
            </a:pPr>
            <a:r>
              <a:rPr lang="en-US"/>
              <a:t>State is read-only.</a:t>
            </a:r>
            <a:endParaRPr/>
          </a:p>
          <a:p>
            <a:pPr marL="457200" lvl="0" indent="-406400" algn="l" rtl="0">
              <a:lnSpc>
                <a:spcPct val="115000"/>
              </a:lnSpc>
              <a:spcBef>
                <a:spcPct val="0"/>
              </a:spcBef>
              <a:spcAft>
                <a:spcPct val="0"/>
              </a:spcAft>
              <a:buSzPts val="2800"/>
              <a:buFont typeface="Open Sans"/>
              <a:buChar char="●"/>
            </a:pPr>
            <a:r>
              <a:rPr lang="en-US"/>
              <a:t>Changes are made using pure functions.</a:t>
            </a:r>
            <a:endParaRPr/>
          </a:p>
        </p:txBody>
      </p:sp>
      <p:pic>
        <p:nvPicPr>
          <p:cNvPr id="491" name="Google Shape;491;g5f52b720a0_0_1"/>
          <p:cNvPicPr preferRelativeResize="0"/>
          <p:nvPr/>
        </p:nvPicPr>
        <p:blipFill>
          <a:blip r:embed="rId3">
            <a:alphaModFix/>
          </a:blip>
          <a:stretch>
            <a:fillRect/>
          </a:stretch>
        </p:blipFill>
        <p:spPr>
          <a:xfrm>
            <a:off x="5715000" y="760650"/>
            <a:ext cx="4852926" cy="365750"/>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5e41786895_0_9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Pure Functions</a:t>
            </a:r>
            <a:endParaRPr/>
          </a:p>
        </p:txBody>
      </p:sp>
      <p:sp>
        <p:nvSpPr>
          <p:cNvPr id="497" name="Google Shape;497;g5e41786895_0_98"/>
          <p:cNvSpPr txBox="1">
            <a:spLocks noGrp="1"/>
          </p:cNvSpPr>
          <p:nvPr>
            <p:ph type="body" idx="1"/>
          </p:nvPr>
        </p:nvSpPr>
        <p:spPr>
          <a:xfrm>
            <a:off x="1902091" y="15796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solidFill>
                  <a:srgbClr val="434343"/>
                </a:solidFill>
              </a:rPr>
              <a:t>Pure functions are the core Elements in functional programming and are used to update state in Redux applications.</a:t>
            </a:r>
            <a:endParaRPr>
              <a:solidFill>
                <a:srgbClr val="434343"/>
              </a:solidFill>
            </a:endParaRPr>
          </a:p>
          <a:p>
            <a:pPr marL="457200" lvl="0" indent="-406400" algn="l" rtl="0">
              <a:lnSpc>
                <a:spcPct val="115000"/>
              </a:lnSpc>
              <a:spcBef>
                <a:spcPts val="1000"/>
              </a:spcBef>
              <a:spcAft>
                <a:spcPct val="0"/>
              </a:spcAft>
              <a:buClr>
                <a:srgbClr val="434343"/>
              </a:buClr>
              <a:buSzPts val="2800"/>
              <a:buChar char="●"/>
            </a:pPr>
            <a:r>
              <a:rPr lang="en-US">
                <a:solidFill>
                  <a:srgbClr val="434343"/>
                </a:solidFill>
              </a:rPr>
              <a:t>Pure functions:</a:t>
            </a:r>
            <a:endParaRPr>
              <a:solidFill>
                <a:srgbClr val="434343"/>
              </a:solidFill>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Return the same result for the same arguments</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Depend solely on the arguments passed into them</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Don’t produce side effects and do not alter input data</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Don’t depend on the external state like a global variable</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Are inherently modular, making them easy to test</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Make maintaining code an easy job</a:t>
            </a:r>
            <a:endParaRPr sz="2200">
              <a:solidFill>
                <a:srgbClr val="434343"/>
              </a:solidFill>
              <a:latin typeface="Open Sans"/>
              <a:ea typeface="Open Sans"/>
              <a:cs typeface="Open Sans"/>
              <a:sym typeface="Open Sans"/>
            </a:endParaRPr>
          </a:p>
        </p:txBody>
      </p:sp>
      <p:pic>
        <p:nvPicPr>
          <p:cNvPr id="498" name="Google Shape;498;g5e41786895_0_98"/>
          <p:cNvPicPr preferRelativeResize="0"/>
          <p:nvPr/>
        </p:nvPicPr>
        <p:blipFill>
          <a:blip r:embed="rId3">
            <a:alphaModFix/>
          </a:blip>
          <a:stretch>
            <a:fillRect/>
          </a:stretch>
        </p:blipFill>
        <p:spPr>
          <a:xfrm>
            <a:off x="6135475" y="760650"/>
            <a:ext cx="3966076" cy="36575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5e41786895_0_10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Pure Functions</a:t>
            </a:r>
            <a:endParaRPr/>
          </a:p>
        </p:txBody>
      </p:sp>
      <p:pic>
        <p:nvPicPr>
          <p:cNvPr id="504" name="Google Shape;504;g5e41786895_0_107"/>
          <p:cNvPicPr preferRelativeResize="0"/>
          <p:nvPr/>
        </p:nvPicPr>
        <p:blipFill>
          <a:blip r:embed="rId3">
            <a:alphaModFix/>
          </a:blip>
          <a:stretch>
            <a:fillRect/>
          </a:stretch>
        </p:blipFill>
        <p:spPr>
          <a:xfrm>
            <a:off x="6169450" y="760650"/>
            <a:ext cx="3899974" cy="365750"/>
          </a:xfrm>
          <a:prstGeom prst="rect">
            <a:avLst/>
          </a:prstGeom>
          <a:noFill/>
          <a:ln>
            <a:noFill/>
          </a:ln>
        </p:spPr>
      </p:pic>
      <p:pic>
        <p:nvPicPr>
          <p:cNvPr id="505" name="Google Shape;505;g5e41786895_0_107"/>
          <p:cNvPicPr preferRelativeResize="0"/>
          <p:nvPr/>
        </p:nvPicPr>
        <p:blipFill>
          <a:blip r:embed="rId4">
            <a:alphaModFix/>
          </a:blip>
          <a:stretch>
            <a:fillRect/>
          </a:stretch>
        </p:blipFill>
        <p:spPr>
          <a:xfrm>
            <a:off x="1730625" y="1405975"/>
            <a:ext cx="12527175" cy="3868075"/>
          </a:xfrm>
          <a:prstGeom prst="rect">
            <a:avLst/>
          </a:prstGeom>
          <a:noFill/>
          <a:ln>
            <a:noFill/>
          </a:ln>
        </p:spPr>
      </p:pic>
      <p:sp>
        <p:nvSpPr>
          <p:cNvPr id="506" name="Google Shape;506;g5e41786895_0_107"/>
          <p:cNvSpPr txBox="1"/>
          <p:nvPr/>
        </p:nvSpPr>
        <p:spPr>
          <a:xfrm>
            <a:off x="1802975" y="5553625"/>
            <a:ext cx="12382500" cy="20937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sqaure() will return square value of the input and the result will always be the same.</a:t>
            </a:r>
            <a:endParaRPr sz="2200">
              <a:latin typeface="Open Sans"/>
              <a:ea typeface="Open Sans"/>
              <a:cs typeface="Open Sans"/>
              <a:sym typeface="Open Sans"/>
            </a:endParaRPr>
          </a:p>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It makes no change to the input argument and does nothing other than square the given input. square() is a pure function.</a:t>
            </a:r>
            <a:endParaRPr sz="2200">
              <a:latin typeface="Open Sans"/>
              <a:ea typeface="Open Sans"/>
              <a:cs typeface="Open Sans"/>
              <a:sym typeface="Open Sans"/>
            </a:endParaRPr>
          </a:p>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calculateTax() alters the value of the received parameter by multiplying it with taxPercentage. </a:t>
            </a:r>
            <a:endParaRPr sz="2200">
              <a:latin typeface="Open Sans"/>
              <a:ea typeface="Open Sans"/>
              <a:cs typeface="Open Sans"/>
              <a:sym typeface="Open Sans"/>
            </a:endParaRPr>
          </a:p>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calculateTax() is not pure.</a:t>
            </a:r>
            <a:endParaRPr sz="2200">
              <a:latin typeface="Open Sans"/>
              <a:ea typeface="Open Sans"/>
              <a:cs typeface="Open Sans"/>
              <a:sym typeface="Open San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5f7c211ba7_0_379"/>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Parts of Redux</a:t>
            </a: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6126feb161_0_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Parts of Redux</a:t>
            </a:r>
            <a:endParaRPr/>
          </a:p>
        </p:txBody>
      </p:sp>
      <p:pic>
        <p:nvPicPr>
          <p:cNvPr id="517" name="Google Shape;517;g6126feb161_0_0"/>
          <p:cNvPicPr preferRelativeResize="0"/>
          <p:nvPr/>
        </p:nvPicPr>
        <p:blipFill>
          <a:blip r:embed="rId3">
            <a:alphaModFix/>
          </a:blip>
          <a:stretch>
            <a:fillRect/>
          </a:stretch>
        </p:blipFill>
        <p:spPr>
          <a:xfrm>
            <a:off x="6365925" y="760650"/>
            <a:ext cx="3615826" cy="365750"/>
          </a:xfrm>
          <a:prstGeom prst="rect">
            <a:avLst/>
          </a:prstGeom>
          <a:noFill/>
          <a:ln>
            <a:noFill/>
          </a:ln>
        </p:spPr>
      </p:pic>
      <p:sp>
        <p:nvSpPr>
          <p:cNvPr id="518" name="Google Shape;518;g6126feb161_0_0"/>
          <p:cNvSpPr txBox="1"/>
          <p:nvPr/>
        </p:nvSpPr>
        <p:spPr>
          <a:xfrm>
            <a:off x="1763475" y="1126400"/>
            <a:ext cx="13737899" cy="2173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Three major parts of Redux:</a:t>
            </a:r>
            <a:endParaRPr sz="2200">
              <a:latin typeface="Open Sans"/>
              <a:ea typeface="Open Sans"/>
              <a:cs typeface="Open Sans"/>
              <a:sym typeface="Open Sans"/>
            </a:endParaRPr>
          </a:p>
          <a:p>
            <a:pPr marL="91440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 Store: Is the source of truth for the state in your app</a:t>
            </a:r>
            <a:endParaRPr sz="2200">
              <a:latin typeface="Open Sans"/>
              <a:ea typeface="Open Sans"/>
              <a:cs typeface="Open Sans"/>
              <a:sym typeface="Open Sans"/>
            </a:endParaRPr>
          </a:p>
          <a:p>
            <a:pPr marL="91440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 Reducers: Specify shape of state and update the store</a:t>
            </a:r>
            <a:endParaRPr sz="2200">
              <a:latin typeface="Open Sans"/>
              <a:ea typeface="Open Sans"/>
              <a:cs typeface="Open Sans"/>
              <a:sym typeface="Open Sans"/>
            </a:endParaRPr>
          </a:p>
          <a:p>
            <a:pPr marL="91440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 Actions: Are payloads of information that inform reducers the types of events that have occurred in the application</a:t>
            </a:r>
            <a:endParaRPr sz="2200">
              <a:latin typeface="Open Sans"/>
              <a:ea typeface="Open Sans"/>
              <a:cs typeface="Open Sans"/>
              <a:sym typeface="Open Sans"/>
            </a:endParaRPr>
          </a:p>
        </p:txBody>
      </p:sp>
      <p:pic>
        <p:nvPicPr>
          <p:cNvPr id="519" name="Google Shape;519;g6126feb161_0_0"/>
          <p:cNvPicPr preferRelativeResize="0"/>
          <p:nvPr/>
        </p:nvPicPr>
        <p:blipFill>
          <a:blip r:embed="rId4">
            <a:alphaModFix/>
          </a:blip>
          <a:stretch>
            <a:fillRect/>
          </a:stretch>
        </p:blipFill>
        <p:spPr>
          <a:xfrm>
            <a:off x="3741288" y="3300200"/>
            <a:ext cx="8569562" cy="5604325"/>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6126feb161_0_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Parts of Redux</a:t>
            </a:r>
            <a:endParaRPr/>
          </a:p>
        </p:txBody>
      </p:sp>
      <p:pic>
        <p:nvPicPr>
          <p:cNvPr id="525" name="Google Shape;525;g6126feb161_0_7"/>
          <p:cNvPicPr preferRelativeResize="0"/>
          <p:nvPr/>
        </p:nvPicPr>
        <p:blipFill>
          <a:blip r:embed="rId3">
            <a:alphaModFix/>
          </a:blip>
          <a:stretch>
            <a:fillRect/>
          </a:stretch>
        </p:blipFill>
        <p:spPr>
          <a:xfrm>
            <a:off x="6189650" y="760650"/>
            <a:ext cx="4098274" cy="365750"/>
          </a:xfrm>
          <a:prstGeom prst="rect">
            <a:avLst/>
          </a:prstGeom>
          <a:noFill/>
          <a:ln>
            <a:noFill/>
          </a:ln>
        </p:spPr>
      </p:pic>
      <p:sp>
        <p:nvSpPr>
          <p:cNvPr id="526" name="Google Shape;526;g6126feb161_0_7"/>
          <p:cNvSpPr txBox="1"/>
          <p:nvPr/>
        </p:nvSpPr>
        <p:spPr>
          <a:xfrm>
            <a:off x="2438400" y="1807050"/>
            <a:ext cx="12453300" cy="505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latin typeface="Open Sans"/>
                <a:ea typeface="Open Sans"/>
                <a:cs typeface="Open Sans"/>
                <a:sym typeface="Open Sans"/>
              </a:rPr>
              <a:t>Most of the application's data or state resides in the store. </a:t>
            </a:r>
            <a:endParaRPr sz="2200">
              <a:latin typeface="Open Sans"/>
              <a:ea typeface="Open Sans"/>
              <a:cs typeface="Open Sans"/>
              <a:sym typeface="Open Sans"/>
            </a:endParaRPr>
          </a:p>
          <a:p>
            <a:pPr marL="0" marR="0" lvl="0" indent="0" algn="l" rtl="0">
              <a:lnSpc>
                <a:spcPct val="115000"/>
              </a:lnSpc>
              <a:spcBef>
                <a:spcPct val="0"/>
              </a:spcBef>
              <a:spcAft>
                <a:spcPct val="0"/>
              </a:spcAft>
              <a:buNone/>
            </a:pPr>
            <a:endParaRPr sz="2200">
              <a:latin typeface="Open Sans"/>
              <a:ea typeface="Open Sans"/>
              <a:cs typeface="Open Sans"/>
              <a:sym typeface="Open Sans"/>
            </a:endParaRPr>
          </a:p>
          <a:p>
            <a:pPr marL="0" marR="0" lvl="0" indent="0" algn="l" rtl="0">
              <a:lnSpc>
                <a:spcPct val="115000"/>
              </a:lnSpc>
              <a:spcBef>
                <a:spcPct val="0"/>
              </a:spcBef>
              <a:spcAft>
                <a:spcPct val="0"/>
              </a:spcAft>
              <a:buNone/>
            </a:pPr>
            <a:r>
              <a:rPr lang="en-US" sz="2200">
                <a:latin typeface="Open Sans"/>
                <a:ea typeface="Open Sans"/>
                <a:cs typeface="Open Sans"/>
                <a:sym typeface="Open Sans"/>
              </a:rPr>
              <a:t>Relationship between store, actions, and reducers: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 store's data is populated by reducers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There can be multiple reducers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An action is </a:t>
            </a:r>
            <a:r>
              <a:rPr lang="en-US" sz="2200" i="1">
                <a:latin typeface="Open Sans"/>
                <a:ea typeface="Open Sans"/>
                <a:cs typeface="Open Sans"/>
                <a:sym typeface="Open Sans"/>
              </a:rPr>
              <a:t>dispatched</a:t>
            </a:r>
            <a:r>
              <a:rPr lang="en-US" sz="2200">
                <a:latin typeface="Open Sans"/>
                <a:ea typeface="Open Sans"/>
                <a:cs typeface="Open Sans"/>
                <a:sym typeface="Open Sans"/>
              </a:rPr>
              <a:t> by the store</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is used by reducers to determine what data they should output</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There can be more than one action in a Redux app</a:t>
            </a:r>
            <a:endParaRPr sz="2200">
              <a:latin typeface="Open Sans"/>
              <a:ea typeface="Open Sans"/>
              <a:cs typeface="Open Sans"/>
              <a:sym typeface="Open San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ct val="0"/>
              </a:spcAft>
              <a:buSzPts val="2800"/>
              <a:buNone/>
            </a:pPr>
            <a:r>
              <a:rPr lang="en-US"/>
              <a:t>Introduction to Redux</a:t>
            </a:r>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6126feb161_0_1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Data Flow in Redux</a:t>
            </a:r>
            <a:endParaRPr/>
          </a:p>
        </p:txBody>
      </p:sp>
      <p:pic>
        <p:nvPicPr>
          <p:cNvPr id="532" name="Google Shape;532;g6126feb161_0_13"/>
          <p:cNvPicPr preferRelativeResize="0"/>
          <p:nvPr/>
        </p:nvPicPr>
        <p:blipFill>
          <a:blip r:embed="rId3">
            <a:alphaModFix/>
          </a:blip>
          <a:stretch>
            <a:fillRect/>
          </a:stretch>
        </p:blipFill>
        <p:spPr>
          <a:xfrm>
            <a:off x="5905050" y="760650"/>
            <a:ext cx="4627076" cy="365750"/>
          </a:xfrm>
          <a:prstGeom prst="rect">
            <a:avLst/>
          </a:prstGeom>
          <a:noFill/>
          <a:ln>
            <a:noFill/>
          </a:ln>
        </p:spPr>
      </p:pic>
      <p:sp>
        <p:nvSpPr>
          <p:cNvPr id="533" name="Google Shape;533;g6126feb161_0_13"/>
          <p:cNvSpPr txBox="1"/>
          <p:nvPr/>
        </p:nvSpPr>
        <p:spPr>
          <a:xfrm>
            <a:off x="2286000" y="1436950"/>
            <a:ext cx="12453300" cy="1328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 store dispatches an action to its reducer.</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 reducer processes the current state with the action.</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then returns the new state of the app.</a:t>
            </a:r>
            <a:endParaRPr sz="2200">
              <a:latin typeface="Open Sans"/>
              <a:ea typeface="Open Sans"/>
              <a:cs typeface="Open Sans"/>
              <a:sym typeface="Open Sans"/>
            </a:endParaRPr>
          </a:p>
          <a:p>
            <a:pPr marL="0" marR="0" lvl="0" indent="0" algn="l" rtl="0">
              <a:lnSpc>
                <a:spcPct val="115000"/>
              </a:lnSpc>
              <a:spcBef>
                <a:spcPct val="0"/>
              </a:spcBef>
              <a:spcAft>
                <a:spcPct val="0"/>
              </a:spcAft>
              <a:buNone/>
            </a:pPr>
            <a:endParaRPr sz="2200">
              <a:latin typeface="Open Sans"/>
              <a:ea typeface="Open Sans"/>
              <a:cs typeface="Open Sans"/>
              <a:sym typeface="Open Sans"/>
            </a:endParaRPr>
          </a:p>
        </p:txBody>
      </p:sp>
      <p:pic>
        <p:nvPicPr>
          <p:cNvPr id="534" name="Google Shape;534;g6126feb161_0_13"/>
          <p:cNvPicPr preferRelativeResize="0"/>
          <p:nvPr/>
        </p:nvPicPr>
        <p:blipFill>
          <a:blip r:embed="rId4">
            <a:alphaModFix/>
          </a:blip>
          <a:stretch>
            <a:fillRect/>
          </a:stretch>
        </p:blipFill>
        <p:spPr>
          <a:xfrm>
            <a:off x="2478275" y="2904165"/>
            <a:ext cx="12453300" cy="5625759"/>
          </a:xfrm>
          <a:prstGeom prst="rect">
            <a:avLst/>
          </a:prstGeom>
          <a:noFill/>
          <a:ln>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5e41786895_0_1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Actions</a:t>
            </a:r>
            <a:endParaRPr/>
          </a:p>
        </p:txBody>
      </p:sp>
      <p:pic>
        <p:nvPicPr>
          <p:cNvPr id="540" name="Google Shape;540;g5e41786895_0_143"/>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41" name="Google Shape;541;g5e41786895_0_143"/>
          <p:cNvSpPr txBox="1"/>
          <p:nvPr/>
        </p:nvSpPr>
        <p:spPr>
          <a:xfrm>
            <a:off x="1502225" y="1436950"/>
            <a:ext cx="13999200" cy="2677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latin typeface="Open Sans"/>
                <a:ea typeface="Open Sans"/>
                <a:cs typeface="Open Sans"/>
                <a:sym typeface="Open Sans"/>
              </a:rPr>
              <a:t>Actions are similar to browser’s native events. They a</a:t>
            </a:r>
            <a:r>
              <a:rPr lang="en-US" sz="2200">
                <a:solidFill>
                  <a:schemeClr val="dk1"/>
                </a:solidFill>
                <a:latin typeface="Open Sans"/>
                <a:ea typeface="Open Sans"/>
                <a:cs typeface="Open Sans"/>
                <a:sym typeface="Open Sans"/>
              </a:rPr>
              <a:t>re JavaScript objects that describe any event that should update the app’s state.</a:t>
            </a:r>
            <a:endParaRPr sz="2200">
              <a:solidFill>
                <a:schemeClr val="dk1"/>
              </a:solidFill>
              <a:latin typeface="Open Sans"/>
              <a:ea typeface="Open Sans"/>
              <a:cs typeface="Open Sans"/>
              <a:sym typeface="Open Sans"/>
            </a:endParaRPr>
          </a:p>
          <a:p>
            <a:pPr marL="457200" marR="0" lvl="0" indent="-368300" algn="l" rtl="0">
              <a:lnSpc>
                <a:spcPct val="115000"/>
              </a:lnSpc>
              <a:spcBef>
                <a:spcPct val="0"/>
              </a:spcBef>
              <a:spcAft>
                <a:spcPct val="0"/>
              </a:spcAft>
              <a:buClr>
                <a:schemeClr val="dk1"/>
              </a:buClr>
              <a:buSzPts val="2200"/>
              <a:buFont typeface="Open Sans"/>
              <a:buChar char="●"/>
            </a:pPr>
            <a:r>
              <a:rPr lang="en-US" sz="2200">
                <a:solidFill>
                  <a:schemeClr val="dk1"/>
                </a:solidFill>
                <a:latin typeface="Open Sans"/>
                <a:ea typeface="Open Sans"/>
                <a:cs typeface="Open Sans"/>
                <a:sym typeface="Open Sans"/>
              </a:rPr>
              <a:t>Properties of actions:</a:t>
            </a:r>
            <a:endParaRPr sz="2200">
              <a:solidFill>
                <a:schemeClr val="dk1"/>
              </a:solidFill>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Can be thought of as custom events within Redux apps</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Can represent various types of events or actions that occur in an app</a:t>
            </a:r>
            <a:endParaRPr sz="2200">
              <a:latin typeface="Open Sans"/>
              <a:ea typeface="Open Sans"/>
              <a:cs typeface="Open Sans"/>
              <a:sym typeface="Open Sans"/>
            </a:endParaRPr>
          </a:p>
          <a:p>
            <a:pPr marL="0" marR="0" lvl="0" indent="0" algn="l" rtl="0">
              <a:lnSpc>
                <a:spcPct val="115000"/>
              </a:lnSpc>
              <a:spcBef>
                <a:spcPct val="0"/>
              </a:spcBef>
              <a:spcAft>
                <a:spcPct val="0"/>
              </a:spcAft>
              <a:buNone/>
            </a:pP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Code below shows an action being defined</a:t>
            </a:r>
            <a:endParaRPr sz="2200">
              <a:latin typeface="Open Sans"/>
              <a:ea typeface="Open Sans"/>
              <a:cs typeface="Open Sans"/>
              <a:sym typeface="Open Sans"/>
            </a:endParaRPr>
          </a:p>
        </p:txBody>
      </p:sp>
      <p:pic>
        <p:nvPicPr>
          <p:cNvPr id="542" name="Google Shape;542;g5e41786895_0_143"/>
          <p:cNvPicPr preferRelativeResize="0"/>
          <p:nvPr/>
        </p:nvPicPr>
        <p:blipFill>
          <a:blip r:embed="rId4">
            <a:alphaModFix/>
          </a:blip>
          <a:stretch>
            <a:fillRect/>
          </a:stretch>
        </p:blipFill>
        <p:spPr>
          <a:xfrm>
            <a:off x="1502225" y="4425300"/>
            <a:ext cx="11971700" cy="2155425"/>
          </a:xfrm>
          <a:prstGeom prst="rect">
            <a:avLst/>
          </a:prstGeom>
          <a:noFill/>
          <a:ln>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5e41786895_0_15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Actions</a:t>
            </a:r>
            <a:endParaRPr/>
          </a:p>
        </p:txBody>
      </p:sp>
      <p:pic>
        <p:nvPicPr>
          <p:cNvPr id="548" name="Google Shape;548;g5e41786895_0_152"/>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49" name="Google Shape;549;g5e41786895_0_152"/>
          <p:cNvSpPr txBox="1"/>
          <p:nvPr/>
        </p:nvSpPr>
        <p:spPr>
          <a:xfrm>
            <a:off x="1502225" y="1436950"/>
            <a:ext cx="13999200" cy="391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latin typeface="Open Sans"/>
                <a:ea typeface="Open Sans"/>
                <a:cs typeface="Open Sans"/>
                <a:sym typeface="Open Sans"/>
              </a:rPr>
              <a:t>Action has two properties, </a:t>
            </a:r>
            <a:r>
              <a:rPr lang="en-US" sz="2200" b="1">
                <a:latin typeface="Open Sans"/>
                <a:ea typeface="Open Sans"/>
                <a:cs typeface="Open Sans"/>
                <a:sym typeface="Open Sans"/>
              </a:rPr>
              <a:t>type</a:t>
            </a:r>
            <a:r>
              <a:rPr lang="en-US" sz="2200">
                <a:latin typeface="Open Sans"/>
                <a:ea typeface="Open Sans"/>
                <a:cs typeface="Open Sans"/>
                <a:sym typeface="Open Sans"/>
              </a:rPr>
              <a:t> and </a:t>
            </a:r>
            <a:r>
              <a:rPr lang="en-US" sz="2200" b="1">
                <a:latin typeface="Open Sans"/>
                <a:ea typeface="Open Sans"/>
                <a:cs typeface="Open Sans"/>
                <a:sym typeface="Open Sans"/>
              </a:rPr>
              <a:t>payload</a:t>
            </a:r>
            <a:r>
              <a:rPr lang="en-US" sz="2200">
                <a:latin typeface="Open Sans"/>
                <a:ea typeface="Open Sans"/>
                <a:cs typeface="Open Sans"/>
                <a:sym typeface="Open Sans"/>
              </a:rPr>
              <a:t>.</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Type:</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specifies the type of action that has occurred within the app.</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prefers constants rather than strings as values.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Payload:</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contains any data needed to further represent the type of action.</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Payload has to be kept as small as possible.</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Only necessary data should be included in payload.</a:t>
            </a:r>
            <a:endParaRPr sz="2200">
              <a:latin typeface="Open Sans"/>
              <a:ea typeface="Open Sans"/>
              <a:cs typeface="Open Sans"/>
              <a:sym typeface="Open Sans"/>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5e41786895_0_1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Action Creators</a:t>
            </a:r>
            <a:endParaRPr/>
          </a:p>
        </p:txBody>
      </p:sp>
      <p:pic>
        <p:nvPicPr>
          <p:cNvPr id="555" name="Google Shape;555;g5e41786895_0_160"/>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56" name="Google Shape;556;g5e41786895_0_160"/>
          <p:cNvSpPr txBox="1"/>
          <p:nvPr/>
        </p:nvSpPr>
        <p:spPr>
          <a:xfrm>
            <a:off x="1502225" y="1436950"/>
            <a:ext cx="13999200" cy="3918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Action creators are JavaScript functions.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They wrap actions in functions.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They make actions more portable and easy to test.</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In the code below, addProduct() is an action creator. </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Whenever we need an ADD_PRODUCT action, we can just call the addProduct() function, pass it a product, and it will generate the action.</a:t>
            </a:r>
            <a:endParaRPr sz="2200">
              <a:latin typeface="Open Sans"/>
              <a:ea typeface="Open Sans"/>
              <a:cs typeface="Open Sans"/>
              <a:sym typeface="Open Sans"/>
            </a:endParaRPr>
          </a:p>
          <a:p>
            <a:pPr marL="457200" marR="0" lvl="0" indent="0" algn="l" rtl="0">
              <a:lnSpc>
                <a:spcPct val="115000"/>
              </a:lnSpc>
              <a:spcBef>
                <a:spcPct val="0"/>
              </a:spcBef>
              <a:spcAft>
                <a:spcPct val="0"/>
              </a:spcAft>
              <a:buNone/>
            </a:pPr>
            <a:endParaRPr sz="2200">
              <a:latin typeface="Open Sans"/>
              <a:ea typeface="Open Sans"/>
              <a:cs typeface="Open Sans"/>
              <a:sym typeface="Open Sans"/>
            </a:endParaRPr>
          </a:p>
        </p:txBody>
      </p:sp>
      <p:pic>
        <p:nvPicPr>
          <p:cNvPr id="557" name="Google Shape;557;g5e41786895_0_160"/>
          <p:cNvPicPr preferRelativeResize="0"/>
          <p:nvPr/>
        </p:nvPicPr>
        <p:blipFill>
          <a:blip r:embed="rId4">
            <a:alphaModFix/>
          </a:blip>
          <a:stretch>
            <a:fillRect/>
          </a:stretch>
        </p:blipFill>
        <p:spPr>
          <a:xfrm>
            <a:off x="1614375" y="4136575"/>
            <a:ext cx="13425351" cy="3385525"/>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5e41786895_0_1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Reducer</a:t>
            </a:r>
            <a:endParaRPr/>
          </a:p>
        </p:txBody>
      </p:sp>
      <p:pic>
        <p:nvPicPr>
          <p:cNvPr id="563" name="Google Shape;563;g5e41786895_0_170"/>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64" name="Google Shape;564;g5e41786895_0_170"/>
          <p:cNvSpPr txBox="1"/>
          <p:nvPr/>
        </p:nvSpPr>
        <p:spPr>
          <a:xfrm>
            <a:off x="1502225" y="1208350"/>
            <a:ext cx="13999200" cy="2636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latin typeface="Open Sans"/>
                <a:ea typeface="Open Sans"/>
                <a:cs typeface="Open Sans"/>
                <a:sym typeface="Open Sans"/>
              </a:rPr>
              <a:t>Reducer is a JavaScript function that specifies shape of an application's state.</a:t>
            </a:r>
            <a:endParaRPr sz="2200">
              <a:latin typeface="Open Sans"/>
              <a:ea typeface="Open Sans"/>
              <a:cs typeface="Open Sans"/>
              <a:sym typeface="Open Sans"/>
            </a:endParaRPr>
          </a:p>
          <a:p>
            <a:pPr marL="0" marR="0" lvl="0" indent="0" algn="l" rtl="0">
              <a:lnSpc>
                <a:spcPct val="115000"/>
              </a:lnSpc>
              <a:spcBef>
                <a:spcPct val="0"/>
              </a:spcBef>
              <a:spcAft>
                <a:spcPct val="0"/>
              </a:spcAft>
              <a:buNone/>
            </a:pPr>
            <a:r>
              <a:rPr lang="en-US" sz="2200">
                <a:latin typeface="Open Sans"/>
                <a:ea typeface="Open Sans"/>
                <a:cs typeface="Open Sans"/>
                <a:sym typeface="Open Sans"/>
              </a:rPr>
              <a:t>Properties of Reducer: </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Receives the current state and an action that is dispatched</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Decides how to transform current state into a brand new state based on the action it receives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Must be a pure function</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Does not change its arguments, have side-effects or use other impure functions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Returns the new state of the application</a:t>
            </a:r>
            <a:endParaRPr sz="2200">
              <a:latin typeface="Open Sans"/>
              <a:ea typeface="Open Sans"/>
              <a:cs typeface="Open Sans"/>
              <a:sym typeface="Open San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3f91ad894_0_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Reducer</a:t>
            </a:r>
            <a:endParaRPr/>
          </a:p>
        </p:txBody>
      </p:sp>
      <p:pic>
        <p:nvPicPr>
          <p:cNvPr id="570" name="Google Shape;570;g33f91ad894_0_3"/>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71" name="Google Shape;571;g33f91ad894_0_3"/>
          <p:cNvSpPr txBox="1"/>
          <p:nvPr/>
        </p:nvSpPr>
        <p:spPr>
          <a:xfrm>
            <a:off x="1502225" y="1665550"/>
            <a:ext cx="13999200" cy="99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latin typeface="Open Sans"/>
                <a:ea typeface="Open Sans"/>
                <a:cs typeface="Open Sans"/>
                <a:sym typeface="Open Sans"/>
              </a:rPr>
              <a:t>In the code below, the function appReducer() is a reducer which takes state and action as arguments and changes the state based on the action.</a:t>
            </a:r>
            <a:endParaRPr sz="2200">
              <a:latin typeface="Open Sans"/>
              <a:ea typeface="Open Sans"/>
              <a:cs typeface="Open Sans"/>
              <a:sym typeface="Open Sans"/>
            </a:endParaRPr>
          </a:p>
        </p:txBody>
      </p:sp>
      <p:pic>
        <p:nvPicPr>
          <p:cNvPr id="572" name="Google Shape;572;g33f91ad894_0_3"/>
          <p:cNvPicPr preferRelativeResize="0"/>
          <p:nvPr/>
        </p:nvPicPr>
        <p:blipFill>
          <a:blip r:embed="rId4">
            <a:alphaModFix/>
          </a:blip>
          <a:stretch>
            <a:fillRect/>
          </a:stretch>
        </p:blipFill>
        <p:spPr>
          <a:xfrm>
            <a:off x="2901850" y="2944950"/>
            <a:ext cx="10200200" cy="4595700"/>
          </a:xfrm>
          <a:prstGeom prst="rect">
            <a:avLst/>
          </a:prstGeom>
          <a:noFill/>
          <a:ln>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5e41786895_0_20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Store</a:t>
            </a:r>
            <a:endParaRPr/>
          </a:p>
        </p:txBody>
      </p:sp>
      <p:pic>
        <p:nvPicPr>
          <p:cNvPr id="578" name="Google Shape;578;g5e41786895_0_204"/>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579" name="Google Shape;579;g5e41786895_0_204"/>
          <p:cNvSpPr txBox="1"/>
          <p:nvPr/>
        </p:nvSpPr>
        <p:spPr>
          <a:xfrm>
            <a:off x="1502225" y="1436950"/>
            <a:ext cx="13999200" cy="40434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 store holds the whole state tree of the application.</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dispatches actions.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invokes reducers.</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receives and stores new state.</a:t>
            </a:r>
            <a:endParaRPr sz="2200">
              <a:latin typeface="Open Sans"/>
              <a:ea typeface="Open Sans"/>
              <a:cs typeface="Open Sans"/>
              <a:sym typeface="Open Sans"/>
            </a:endParaRPr>
          </a:p>
          <a:p>
            <a:pPr marL="457200" marR="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It has the following methods:</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getStore(): It returns the current state object tree.</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dispatch(): It dispatches an action to change the state.</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subscribe(): It listens to changes in the state tree.</a:t>
            </a:r>
            <a:endParaRPr sz="2200">
              <a:latin typeface="Open Sans"/>
              <a:ea typeface="Open Sans"/>
              <a:cs typeface="Open Sans"/>
              <a:sym typeface="Open Sans"/>
            </a:endParaRPr>
          </a:p>
          <a:p>
            <a:pPr marL="914400" marR="0" lvl="1"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replaceReducer(): It replaces the current reducer with another.</a:t>
            </a:r>
            <a:endParaRPr sz="2200">
              <a:latin typeface="Open Sans"/>
              <a:ea typeface="Open Sans"/>
              <a:cs typeface="Open Sans"/>
              <a:sym typeface="Open San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5f7c211ba7_0_37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Installing Redux</a:t>
            </a:r>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5f7c211ba7_0_1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Installing Redux Package</a:t>
            </a:r>
            <a:endParaRPr/>
          </a:p>
        </p:txBody>
      </p:sp>
      <p:sp>
        <p:nvSpPr>
          <p:cNvPr id="590" name="Google Shape;590;g5f7c211ba7_0_175"/>
          <p:cNvSpPr txBox="1">
            <a:spLocks noGrp="1"/>
          </p:cNvSpPr>
          <p:nvPr>
            <p:ph type="body" idx="1"/>
          </p:nvPr>
        </p:nvSpPr>
        <p:spPr>
          <a:xfrm>
            <a:off x="1902100" y="1503500"/>
            <a:ext cx="12451800" cy="10431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ct val="0"/>
              </a:spcBef>
              <a:spcAft>
                <a:spcPct val="0"/>
              </a:spcAft>
              <a:buNone/>
            </a:pPr>
            <a:endParaRPr/>
          </a:p>
          <a:p>
            <a:pPr marL="457200" lvl="0" indent="0" algn="l" rtl="0">
              <a:lnSpc>
                <a:spcPct val="115000"/>
              </a:lnSpc>
              <a:spcBef>
                <a:spcPct val="0"/>
              </a:spcBef>
              <a:spcAft>
                <a:spcPct val="0"/>
              </a:spcAft>
              <a:buNone/>
            </a:pPr>
            <a:r>
              <a:rPr lang="en-US"/>
              <a:t>Run the command below to install Redux.</a:t>
            </a:r>
            <a:endParaRPr/>
          </a:p>
          <a:p>
            <a:pPr marL="457200" marR="0" lvl="0" indent="0" algn="l" rtl="0">
              <a:lnSpc>
                <a:spcPct val="115000"/>
              </a:lnSpc>
              <a:spcBef>
                <a:spcPct val="0"/>
              </a:spcBef>
              <a:spcAft>
                <a:spcPct val="0"/>
              </a:spcAft>
              <a:buNone/>
            </a:pPr>
            <a:endParaRPr/>
          </a:p>
          <a:p>
            <a:pPr marL="457200" lvl="0" indent="0" algn="l" rtl="0">
              <a:lnSpc>
                <a:spcPct val="115000"/>
              </a:lnSpc>
              <a:spcBef>
                <a:spcPts val="1000"/>
              </a:spcBef>
              <a:spcAft>
                <a:spcPct val="0"/>
              </a:spcAft>
              <a:buSzPts val="2800"/>
              <a:buNone/>
            </a:pPr>
            <a:endParaRPr/>
          </a:p>
        </p:txBody>
      </p:sp>
      <p:pic>
        <p:nvPicPr>
          <p:cNvPr id="591" name="Google Shape;591;g5f7c211ba7_0_175"/>
          <p:cNvPicPr preferRelativeResize="0"/>
          <p:nvPr/>
        </p:nvPicPr>
        <p:blipFill>
          <a:blip r:embed="rId3">
            <a:alphaModFix/>
          </a:blip>
          <a:stretch>
            <a:fillRect/>
          </a:stretch>
        </p:blipFill>
        <p:spPr>
          <a:xfrm>
            <a:off x="4422350" y="760650"/>
            <a:ext cx="7579599" cy="365750"/>
          </a:xfrm>
          <a:prstGeom prst="rect">
            <a:avLst/>
          </a:prstGeom>
          <a:noFill/>
          <a:ln>
            <a:noFill/>
          </a:ln>
        </p:spPr>
      </p:pic>
      <p:sp>
        <p:nvSpPr>
          <p:cNvPr id="592" name="Google Shape;592;g5f7c211ba7_0_175"/>
          <p:cNvSpPr txBox="1"/>
          <p:nvPr/>
        </p:nvSpPr>
        <p:spPr>
          <a:xfrm>
            <a:off x="4123975" y="2965250"/>
            <a:ext cx="7006800" cy="687300"/>
          </a:xfrm>
          <a:prstGeom prst="rect">
            <a:avLst/>
          </a:prstGeom>
          <a:solidFill>
            <a:srgbClr val="000000">
              <a:alpha val="2000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ct val="0"/>
              </a:spcBef>
              <a:spcAft>
                <a:spcPct val="0"/>
              </a:spcAft>
              <a:buNone/>
            </a:pPr>
            <a:r>
              <a:rPr lang="en-US" sz="2400">
                <a:solidFill>
                  <a:srgbClr val="434343"/>
                </a:solidFill>
                <a:latin typeface="Open Sans"/>
                <a:ea typeface="Open Sans"/>
                <a:cs typeface="Open Sans"/>
                <a:sym typeface="Open Sans"/>
              </a:rPr>
              <a:t>npm install --save redux</a:t>
            </a: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Autofit/>
          </a:bodyPr>
          <a:lstStyle/>
          <a:p>
            <a:pPr marL="457200" lvl="0" indent="0" algn="l" rtl="0">
              <a:lnSpc>
                <a:spcPct val="100000"/>
              </a:lnSpc>
              <a:spcBef>
                <a:spcPts val="1000"/>
              </a:spcBef>
              <a:spcAft>
                <a:spcPct val="0"/>
              </a:spcAft>
              <a:buNone/>
            </a:pPr>
            <a:endParaRPr/>
          </a:p>
          <a:p>
            <a:pPr marL="457200" lvl="0" indent="0" algn="l" rtl="0">
              <a:lnSpc>
                <a:spcPct val="100000"/>
              </a:lnSpc>
              <a:spcBef>
                <a:spcPts val="1000"/>
              </a:spcBef>
              <a:spcAft>
                <a:spcPct val="0"/>
              </a:spcAft>
              <a:buNone/>
            </a:pPr>
            <a:r>
              <a:rPr lang="en-US"/>
              <a:t>Install and set up React</a:t>
            </a:r>
            <a:endParaRPr/>
          </a:p>
          <a:p>
            <a:pPr marL="457200" lvl="0" indent="0" algn="l" rtl="0">
              <a:lnSpc>
                <a:spcPct val="100000"/>
              </a:lnSpc>
              <a:spcBef>
                <a:spcPts val="1000"/>
              </a:spcBef>
              <a:spcAft>
                <a:spcPct val="0"/>
              </a:spcAft>
              <a:buNone/>
            </a:pPr>
            <a:r>
              <a:rPr lang="en-US"/>
              <a:t>- create-react-app tool</a:t>
            </a:r>
            <a:endParaRPr/>
          </a:p>
          <a:p>
            <a:pPr marL="457200" lvl="0" indent="0" algn="l" rtl="0">
              <a:lnSpc>
                <a:spcPct val="100000"/>
              </a:lnSpc>
              <a:spcBef>
                <a:spcPts val="1000"/>
              </a:spcBef>
              <a:spcAft>
                <a:spcPct val="0"/>
              </a:spcAft>
              <a:buNone/>
            </a:pPr>
            <a:endParaRPr/>
          </a:p>
          <a:p>
            <a:pPr marL="457200" lvl="0" indent="0" algn="l" rtl="0">
              <a:lnSpc>
                <a:spcPct val="100000"/>
              </a:lnSpc>
              <a:spcBef>
                <a:spcPts val="1000"/>
              </a:spcBef>
              <a:spcAft>
                <a:spcPct val="0"/>
              </a:spcAft>
              <a:buNone/>
            </a:pPr>
            <a:r>
              <a:rPr lang="en-US"/>
              <a:t>Build a React App</a:t>
            </a:r>
            <a:endParaRPr/>
          </a:p>
          <a:p>
            <a:pPr marL="457200" lvl="0" indent="0" algn="l" rtl="0">
              <a:lnSpc>
                <a:spcPct val="100000"/>
              </a:lnSpc>
              <a:spcBef>
                <a:spcPts val="1000"/>
              </a:spcBef>
              <a:spcAft>
                <a:spcPct val="0"/>
              </a:spcAft>
              <a:buClr>
                <a:schemeClr val="dk1"/>
              </a:buClr>
              <a:buSzPts val="1100"/>
              <a:buFont typeface="Arial"/>
              <a:buNone/>
            </a:pPr>
            <a:r>
              <a:rPr lang="en-US"/>
              <a:t>- Build blogger app</a:t>
            </a:r>
            <a:endParaRPr/>
          </a:p>
          <a:p>
            <a:pPr marL="457200" lvl="0" indent="0" algn="l" rtl="0">
              <a:lnSpc>
                <a:spcPct val="100000"/>
              </a:lnSpc>
              <a:spcBef>
                <a:spcPts val="1000"/>
              </a:spcBef>
              <a:spcAft>
                <a:spcPct val="0"/>
              </a:spcAft>
              <a:buNone/>
            </a:pPr>
            <a:r>
              <a:rPr lang="en-US"/>
              <a:t>- Demonstrate component lifecycle</a:t>
            </a:r>
            <a:endParaRPr/>
          </a:p>
          <a:p>
            <a:pPr marL="457200" lvl="0" indent="0" algn="l" rtl="0">
              <a:lnSpc>
                <a:spcPct val="100000"/>
              </a:lnSpc>
              <a:spcBef>
                <a:spcPts val="1000"/>
              </a:spcBef>
              <a:spcAft>
                <a:spcPct val="0"/>
              </a:spcAft>
              <a:buNone/>
            </a:pPr>
            <a:r>
              <a:rPr lang="en-US"/>
              <a:t>- Manage state</a:t>
            </a:r>
            <a:endParaRPr/>
          </a:p>
          <a:p>
            <a:pPr marL="457200" lvl="0" indent="0" algn="l" rtl="0">
              <a:lnSpc>
                <a:spcPct val="100000"/>
              </a:lnSpc>
              <a:spcBef>
                <a:spcPts val="1000"/>
              </a:spcBef>
              <a:spcAft>
                <a:spcPct val="0"/>
              </a:spcAft>
              <a:buNone/>
            </a:pPr>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5f516e50be_0_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603" name="Google Shape;603;g5f516e50be_0_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property of Redux?</a:t>
            </a:r>
            <a:endParaRPr/>
          </a:p>
        </p:txBody>
      </p:sp>
      <p:sp>
        <p:nvSpPr>
          <p:cNvPr id="604" name="Google Shape;604;g5f516e50be_0_0"/>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was inspired by the MVC architecture</a:t>
            </a:r>
            <a:endParaRPr/>
          </a:p>
        </p:txBody>
      </p:sp>
      <p:sp>
        <p:nvSpPr>
          <p:cNvPr id="605" name="Google Shape;605;g5f516e50be_0_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is a heavyweight library which offers a lot of functionality to manage state in an app</a:t>
            </a:r>
            <a:endParaRPr/>
          </a:p>
        </p:txBody>
      </p:sp>
      <p:sp>
        <p:nvSpPr>
          <p:cNvPr id="606" name="Google Shape;606;g5f516e50be_0_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keeps the state of your application in a store</a:t>
            </a:r>
            <a:endParaRPr/>
          </a:p>
          <a:p>
            <a:pPr marL="0" lvl="0" indent="0" algn="l" rtl="0">
              <a:spcBef>
                <a:spcPts val="1000"/>
              </a:spcBef>
              <a:spcAft>
                <a:spcPct val="0"/>
              </a:spcAft>
              <a:buNone/>
            </a:pPr>
            <a:endParaRPr/>
          </a:p>
        </p:txBody>
      </p:sp>
      <p:sp>
        <p:nvSpPr>
          <p:cNvPr id="607" name="Google Shape;607;g5f516e50be_0_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uses impure functions to make changes to state</a:t>
            </a: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5f52b71f6f_0_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614" name="Google Shape;614;g5f52b71f6f_0_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property of Redux?</a:t>
            </a:r>
            <a:endParaRPr/>
          </a:p>
        </p:txBody>
      </p:sp>
      <p:sp>
        <p:nvSpPr>
          <p:cNvPr id="615" name="Google Shape;615;g5f52b71f6f_0_1"/>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Redux uses a store as a single source of truth where the state of the whole application is stored in an object tree.</a:t>
            </a:r>
            <a:endParaRPr/>
          </a:p>
        </p:txBody>
      </p:sp>
      <p:sp>
        <p:nvSpPr>
          <p:cNvPr id="616" name="Google Shape;616;g5f52b71f6f_0_1"/>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c</a:t>
            </a:r>
            <a:endParaRPr/>
          </a:p>
        </p:txBody>
      </p:sp>
      <p:sp>
        <p:nvSpPr>
          <p:cNvPr id="617" name="Google Shape;617;g5f52b71f6f_0_1"/>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was inspired by the MVC architecture</a:t>
            </a:r>
            <a:endParaRPr/>
          </a:p>
        </p:txBody>
      </p:sp>
      <p:sp>
        <p:nvSpPr>
          <p:cNvPr id="618" name="Google Shape;618;g5f52b71f6f_0_1"/>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is a heavyweight library which offers a lot of functionality to manage state in an app</a:t>
            </a:r>
            <a:endParaRPr/>
          </a:p>
        </p:txBody>
      </p:sp>
      <p:sp>
        <p:nvSpPr>
          <p:cNvPr id="619" name="Google Shape;619;g5f52b71f6f_0_1"/>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keeps the state of your application in a store</a:t>
            </a:r>
            <a:endParaRPr/>
          </a:p>
        </p:txBody>
      </p:sp>
      <p:sp>
        <p:nvSpPr>
          <p:cNvPr id="620" name="Google Shape;620;g5f52b71f6f_0_1"/>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Redux uses impure functions to make changes to state</a:t>
            </a: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5f52b71f6f_0_2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627" name="Google Shape;627;g5f52b71f6f_0_2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pure function?</a:t>
            </a:r>
            <a:endParaRPr/>
          </a:p>
        </p:txBody>
      </p:sp>
      <p:sp>
        <p:nvSpPr>
          <p:cNvPr id="628" name="Google Shape;628;g5f52b71f6f_0_24"/>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returns void</a:t>
            </a:r>
            <a:endParaRPr/>
          </a:p>
        </p:txBody>
      </p:sp>
      <p:sp>
        <p:nvSpPr>
          <p:cNvPr id="629" name="Google Shape;629;g5f52b71f6f_0_24"/>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returns the same result for the same input</a:t>
            </a:r>
            <a:endParaRPr/>
          </a:p>
        </p:txBody>
      </p:sp>
      <p:sp>
        <p:nvSpPr>
          <p:cNvPr id="630" name="Google Shape;630;g5f52b71f6f_0_24"/>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has side effects like net­work or data­base calls</a:t>
            </a:r>
            <a:endParaRPr/>
          </a:p>
          <a:p>
            <a:pPr marL="0" lvl="0" indent="0" algn="l" rtl="0">
              <a:spcBef>
                <a:spcPts val="1000"/>
              </a:spcBef>
              <a:spcAft>
                <a:spcPct val="0"/>
              </a:spcAft>
              <a:buNone/>
            </a:pPr>
            <a:endParaRPr/>
          </a:p>
        </p:txBody>
      </p:sp>
      <p:sp>
        <p:nvSpPr>
          <p:cNvPr id="631" name="Google Shape;631;g5f52b71f6f_0_24"/>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updates the arguments it receives</a:t>
            </a: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5f52b71f6f_0_3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638" name="Google Shape;638;g5f52b71f6f_0_3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pure function?</a:t>
            </a:r>
            <a:endParaRPr/>
          </a:p>
        </p:txBody>
      </p:sp>
      <p:sp>
        <p:nvSpPr>
          <p:cNvPr id="639" name="Google Shape;639;g5f52b71f6f_0_34"/>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Pure functions are functions that always return the same output for the same input arguments.</a:t>
            </a:r>
            <a:endParaRPr/>
          </a:p>
        </p:txBody>
      </p:sp>
      <p:sp>
        <p:nvSpPr>
          <p:cNvPr id="640" name="Google Shape;640;g5f52b71f6f_0_34"/>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b</a:t>
            </a:r>
            <a:endParaRPr/>
          </a:p>
        </p:txBody>
      </p:sp>
      <p:sp>
        <p:nvSpPr>
          <p:cNvPr id="641" name="Google Shape;641;g5f52b71f6f_0_34"/>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returns void</a:t>
            </a:r>
            <a:endParaRPr/>
          </a:p>
        </p:txBody>
      </p:sp>
      <p:sp>
        <p:nvSpPr>
          <p:cNvPr id="642" name="Google Shape;642;g5f52b71f6f_0_34"/>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returns the same result for the same input</a:t>
            </a:r>
            <a:endParaRPr/>
          </a:p>
        </p:txBody>
      </p:sp>
      <p:sp>
        <p:nvSpPr>
          <p:cNvPr id="643" name="Google Shape;643;g5f52b71f6f_0_34"/>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has side effects like net­work or data­base calls</a:t>
            </a:r>
            <a:endParaRPr/>
          </a:p>
        </p:txBody>
      </p:sp>
      <p:sp>
        <p:nvSpPr>
          <p:cNvPr id="644" name="Google Shape;644;g5f52b71f6f_0_34"/>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that updates the arguments it receives</a:t>
            </a: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5f52b71f6f_0_52"/>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651" name="Google Shape;651;g5f52b71f6f_0_52"/>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true about reducers?</a:t>
            </a:r>
            <a:endParaRPr/>
          </a:p>
        </p:txBody>
      </p:sp>
      <p:sp>
        <p:nvSpPr>
          <p:cNvPr id="652" name="Google Shape;652;g5f52b71f6f_0_52"/>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are idempotent functions</a:t>
            </a:r>
            <a:endParaRPr/>
          </a:p>
        </p:txBody>
      </p:sp>
      <p:sp>
        <p:nvSpPr>
          <p:cNvPr id="653" name="Google Shape;653;g5f52b71f6f_0_52"/>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take the current state of a Component and return a feasible action</a:t>
            </a:r>
            <a:endParaRPr/>
          </a:p>
        </p:txBody>
      </p:sp>
      <p:sp>
        <p:nvSpPr>
          <p:cNvPr id="654" name="Google Shape;654;g5f52b71f6f_0_52"/>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 is called a reducer because it's the type of function you would pass to Array.prototype.reduce()</a:t>
            </a:r>
            <a:endParaRPr/>
          </a:p>
          <a:p>
            <a:pPr marL="0" lvl="0" indent="0" algn="l" rtl="0">
              <a:spcBef>
                <a:spcPts val="1000"/>
              </a:spcBef>
              <a:spcAft>
                <a:spcPct val="0"/>
              </a:spcAft>
              <a:buNone/>
            </a:pPr>
            <a:endParaRPr/>
          </a:p>
        </p:txBody>
      </p:sp>
      <p:sp>
        <p:nvSpPr>
          <p:cNvPr id="655" name="Google Shape;655;g5f52b71f6f_0_52"/>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are static functions</a:t>
            </a: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5f52b71f6f_0_62"/>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662" name="Google Shape;662;g5f52b71f6f_0_62"/>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true about reducers?</a:t>
            </a:r>
            <a:endParaRPr/>
          </a:p>
        </p:txBody>
      </p:sp>
      <p:sp>
        <p:nvSpPr>
          <p:cNvPr id="663" name="Google Shape;663;g5f52b71f6f_0_62"/>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A reducer is called a reducer because it's the type of function you would pass to Array.prototype.reduce(reducer, ?initialValue).</a:t>
            </a:r>
            <a:endParaRPr/>
          </a:p>
        </p:txBody>
      </p:sp>
      <p:sp>
        <p:nvSpPr>
          <p:cNvPr id="664" name="Google Shape;664;g5f52b71f6f_0_62"/>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c</a:t>
            </a:r>
            <a:endParaRPr/>
          </a:p>
        </p:txBody>
      </p:sp>
      <p:sp>
        <p:nvSpPr>
          <p:cNvPr id="665" name="Google Shape;665;g5f52b71f6f_0_62"/>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are idempotent functions</a:t>
            </a:r>
            <a:endParaRPr/>
          </a:p>
        </p:txBody>
      </p:sp>
      <p:sp>
        <p:nvSpPr>
          <p:cNvPr id="666" name="Google Shape;666;g5f52b71f6f_0_62"/>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take the current state of a Component and return a feasible action</a:t>
            </a:r>
            <a:endParaRPr/>
          </a:p>
        </p:txBody>
      </p:sp>
      <p:sp>
        <p:nvSpPr>
          <p:cNvPr id="667" name="Google Shape;667;g5f52b71f6f_0_62"/>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 is called a reducer because it's the type of function you would pass to Array.prototype.reduce()</a:t>
            </a:r>
            <a:endParaRPr/>
          </a:p>
        </p:txBody>
      </p:sp>
      <p:sp>
        <p:nvSpPr>
          <p:cNvPr id="668" name="Google Shape;668;g5f52b71f6f_0_62"/>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Reducers are static functions</a:t>
            </a: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Redux is a popular state management tool.</a:t>
            </a:r>
            <a:endParaRPr/>
          </a:p>
        </p:txBody>
      </p:sp>
      <p:sp>
        <p:nvSpPr>
          <p:cNvPr id="674" name="Google Shape;674;p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Redux makes it easy to manage shared state.</a:t>
            </a:r>
            <a:endParaRPr/>
          </a:p>
        </p:txBody>
      </p:sp>
      <p:sp>
        <p:nvSpPr>
          <p:cNvPr id="675" name="Google Shape;675;p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Redux has a single source of truth.</a:t>
            </a:r>
            <a:endParaRPr/>
          </a:p>
        </p:txBody>
      </p:sp>
      <p:sp>
        <p:nvSpPr>
          <p:cNvPr id="676" name="Google Shape;676;p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Redux has three major parts: store, action, and reducer.</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2800"/>
              <a:buNone/>
            </a:pPr>
            <a:endParaRPr/>
          </a:p>
        </p:txBody>
      </p:sp>
      <p:pic>
        <p:nvPicPr>
          <p:cNvPr id="677" name="Google Shape;677;p12"/>
          <p:cNvPicPr preferRelativeResize="0"/>
          <p:nvPr/>
        </p:nvPicPr>
        <p:blipFill>
          <a:blip r:embed="rId3">
            <a:alphaModFix/>
          </a:blip>
          <a:stretch>
            <a:fillRect/>
          </a:stretch>
        </p:blipFill>
        <p:spPr>
          <a:xfrm>
            <a:off x="718944" y="2244665"/>
            <a:ext cx="457200" cy="457200"/>
          </a:xfrm>
          <a:prstGeom prst="rect">
            <a:avLst/>
          </a:prstGeom>
          <a:noFill/>
          <a:ln>
            <a:noFill/>
          </a:ln>
        </p:spPr>
      </p:pic>
      <p:pic>
        <p:nvPicPr>
          <p:cNvPr id="678" name="Google Shape;678;p12"/>
          <p:cNvPicPr preferRelativeResize="0"/>
          <p:nvPr/>
        </p:nvPicPr>
        <p:blipFill>
          <a:blip r:embed="rId3">
            <a:alphaModFix/>
          </a:blip>
          <a:stretch>
            <a:fillRect/>
          </a:stretch>
        </p:blipFill>
        <p:spPr>
          <a:xfrm>
            <a:off x="718943" y="3437362"/>
            <a:ext cx="457200" cy="457200"/>
          </a:xfrm>
          <a:prstGeom prst="rect">
            <a:avLst/>
          </a:prstGeom>
          <a:noFill/>
          <a:ln>
            <a:noFill/>
          </a:ln>
        </p:spPr>
      </p:pic>
      <p:pic>
        <p:nvPicPr>
          <p:cNvPr id="679" name="Google Shape;679;p12"/>
          <p:cNvPicPr preferRelativeResize="0"/>
          <p:nvPr/>
        </p:nvPicPr>
        <p:blipFill>
          <a:blip r:embed="rId3">
            <a:alphaModFix/>
          </a:blip>
          <a:stretch>
            <a:fillRect/>
          </a:stretch>
        </p:blipFill>
        <p:spPr>
          <a:xfrm>
            <a:off x="718942" y="4630059"/>
            <a:ext cx="457200" cy="457200"/>
          </a:xfrm>
          <a:prstGeom prst="rect">
            <a:avLst/>
          </a:prstGeom>
          <a:noFill/>
          <a:ln>
            <a:noFill/>
          </a:ln>
        </p:spPr>
      </p:pic>
      <p:pic>
        <p:nvPicPr>
          <p:cNvPr id="680" name="Google Shape;680;p12"/>
          <p:cNvPicPr preferRelativeResize="0"/>
          <p:nvPr/>
        </p:nvPicPr>
        <p:blipFill>
          <a:blip r:embed="rId3">
            <a:alphaModFix/>
          </a:blip>
          <a:stretch>
            <a:fillRect/>
          </a:stretch>
        </p:blipFill>
        <p:spPr>
          <a:xfrm>
            <a:off x="718941" y="5822757"/>
            <a:ext cx="457200" cy="457200"/>
          </a:xfrm>
          <a:prstGeom prst="rect">
            <a:avLst/>
          </a:prstGeom>
          <a:noFill/>
          <a:ln>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6"/>
          <p:cNvPicPr preferRelativeResize="0"/>
          <p:nvPr/>
        </p:nvPicPr>
        <p:blipFill>
          <a:blip r:embed="rId3">
            <a:alphaModFix/>
          </a:blip>
          <a:stretch>
            <a:fillRect/>
          </a:stretch>
        </p:blipFill>
        <p:spPr>
          <a:xfrm>
            <a:off x="718944" y="2707298"/>
            <a:ext cx="457200" cy="457200"/>
          </a:xfrm>
          <a:prstGeom prst="rect">
            <a:avLst/>
          </a:prstGeom>
          <a:noFill/>
          <a:ln>
            <a:noFill/>
          </a:ln>
        </p:spPr>
      </p:pic>
      <p:pic>
        <p:nvPicPr>
          <p:cNvPr id="414" name="Google Shape;414;p6"/>
          <p:cNvPicPr preferRelativeResize="0"/>
          <p:nvPr/>
        </p:nvPicPr>
        <p:blipFill>
          <a:blip r:embed="rId3">
            <a:alphaModFix/>
          </a:blip>
          <a:stretch>
            <a:fillRect/>
          </a:stretch>
        </p:blipFill>
        <p:spPr>
          <a:xfrm>
            <a:off x="718943" y="3897877"/>
            <a:ext cx="457200" cy="457200"/>
          </a:xfrm>
          <a:prstGeom prst="rect">
            <a:avLst/>
          </a:prstGeom>
          <a:noFill/>
          <a:ln>
            <a:noFill/>
          </a:ln>
        </p:spPr>
      </p:pic>
      <p:pic>
        <p:nvPicPr>
          <p:cNvPr id="415" name="Google Shape;415;p6"/>
          <p:cNvPicPr preferRelativeResize="0"/>
          <p:nvPr/>
        </p:nvPicPr>
        <p:blipFill>
          <a:blip r:embed="rId3">
            <a:alphaModFix/>
          </a:blip>
          <a:stretch>
            <a:fillRect/>
          </a:stretch>
        </p:blipFill>
        <p:spPr>
          <a:xfrm>
            <a:off x="718942" y="5090574"/>
            <a:ext cx="457200" cy="457200"/>
          </a:xfrm>
          <a:prstGeom prst="rect">
            <a:avLst/>
          </a:prstGeom>
          <a:noFill/>
          <a:ln>
            <a:noFill/>
          </a:ln>
        </p:spPr>
      </p:pic>
      <p:pic>
        <p:nvPicPr>
          <p:cNvPr id="416" name="Google Shape;416;p6"/>
          <p:cNvPicPr preferRelativeResize="0"/>
          <p:nvPr/>
        </p:nvPicPr>
        <p:blipFill>
          <a:blip r:embed="rId3">
            <a:alphaModFix/>
          </a:blip>
          <a:stretch>
            <a:fillRect/>
          </a:stretch>
        </p:blipFill>
        <p:spPr>
          <a:xfrm>
            <a:off x="718941" y="6284358"/>
            <a:ext cx="457200" cy="457200"/>
          </a:xfrm>
          <a:prstGeom prst="rect">
            <a:avLst/>
          </a:prstGeom>
          <a:noFill/>
          <a:ln>
            <a:noFill/>
          </a:ln>
        </p:spPr>
      </p:pic>
      <p:sp>
        <p:nvSpPr>
          <p:cNvPr id="417" name="Google Shape;417;p6"/>
          <p:cNvSpPr txBox="1">
            <a:spLocks noGrp="1"/>
          </p:cNvSpPr>
          <p:nvPr>
            <p:ph type="body" idx="1"/>
          </p:nvPr>
        </p:nvSpPr>
        <p:spPr>
          <a:xfrm>
            <a:off x="1470660" y="26615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Font typeface="Arial"/>
              <a:buNone/>
            </a:pPr>
            <a:r>
              <a:rPr lang="en-US"/>
              <a:t>Discuss the need for Redux</a:t>
            </a:r>
            <a:endParaRPr/>
          </a:p>
          <a:p>
            <a:pPr marL="0" lvl="0" indent="0" algn="l" rtl="0">
              <a:lnSpc>
                <a:spcPct val="100000"/>
              </a:lnSpc>
              <a:spcBef>
                <a:spcPts val="1000"/>
              </a:spcBef>
              <a:spcAft>
                <a:spcPct val="0"/>
              </a:spcAft>
              <a:buSzPts val="2800"/>
              <a:buFont typeface="Arial"/>
              <a:buNone/>
            </a:pPr>
            <a:endParaRPr/>
          </a:p>
        </p:txBody>
      </p:sp>
      <p:sp>
        <p:nvSpPr>
          <p:cNvPr id="418" name="Google Shape;418;p6"/>
          <p:cNvSpPr txBox="1">
            <a:spLocks noGrp="1"/>
          </p:cNvSpPr>
          <p:nvPr>
            <p:ph type="body" idx="2"/>
          </p:nvPr>
        </p:nvSpPr>
        <p:spPr>
          <a:xfrm>
            <a:off x="1470660" y="38349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Install and setup Redux</a:t>
            </a:r>
            <a:endParaRPr/>
          </a:p>
        </p:txBody>
      </p:sp>
      <p:sp>
        <p:nvSpPr>
          <p:cNvPr id="419" name="Google Shape;419;p6"/>
          <p:cNvSpPr txBox="1">
            <a:spLocks noGrp="1"/>
          </p:cNvSpPr>
          <p:nvPr>
            <p:ph type="body" idx="3"/>
          </p:nvPr>
        </p:nvSpPr>
        <p:spPr>
          <a:xfrm>
            <a:off x="1470660" y="50082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1100"/>
              <a:buNone/>
            </a:pPr>
            <a:r>
              <a:rPr lang="en-US"/>
              <a:t>Explain the fundamentals of Redux</a:t>
            </a:r>
            <a:endParaRPr/>
          </a:p>
        </p:txBody>
      </p:sp>
      <p:sp>
        <p:nvSpPr>
          <p:cNvPr id="420" name="Google Shape;420;p6"/>
          <p:cNvSpPr txBox="1">
            <a:spLocks noGrp="1"/>
          </p:cNvSpPr>
          <p:nvPr>
            <p:ph type="body" idx="4"/>
          </p:nvPr>
        </p:nvSpPr>
        <p:spPr>
          <a:xfrm>
            <a:off x="1470660" y="61816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1100"/>
              <a:buNone/>
            </a:pPr>
            <a:r>
              <a:rPr lang="en-US"/>
              <a:t>Illustrate how Redux performs state management in React apps</a:t>
            </a:r>
            <a:endParaRPr/>
          </a:p>
        </p:txBody>
      </p:sp>
      <p:sp>
        <p:nvSpPr>
          <p:cNvPr id="421" name="Google Shape;421;p6"/>
          <p:cNvSpPr txBox="1"/>
          <p:nvPr/>
        </p:nvSpPr>
        <p:spPr>
          <a:xfrm>
            <a:off x="757852" y="166251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ct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a:p>
            <a:pPr marL="0" marR="0" lvl="0" indent="0" algn="l" rtl="0">
              <a:lnSpc>
                <a:spcPct val="100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Introduction to Redux</a:t>
            </a: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None/>
            </a:pPr>
            <a:r>
              <a:rPr lang="en-US"/>
              <a:t>Introduction to Redux</a:t>
            </a:r>
            <a:endParaRPr/>
          </a:p>
        </p:txBody>
      </p:sp>
      <p:sp>
        <p:nvSpPr>
          <p:cNvPr id="432" name="Google Shape;432;p8"/>
          <p:cNvSpPr txBox="1">
            <a:spLocks noGrp="1"/>
          </p:cNvSpPr>
          <p:nvPr>
            <p:ph type="body" idx="1"/>
          </p:nvPr>
        </p:nvSpPr>
        <p:spPr>
          <a:xfrm>
            <a:off x="2034300" y="1642449"/>
            <a:ext cx="12451800" cy="4937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Redux is a JavaScript library used to manage an application’s front-end state.</a:t>
            </a:r>
            <a:endParaRPr/>
          </a:p>
          <a:p>
            <a:pPr marL="457200" lvl="0" indent="-406400" algn="l" rtl="0">
              <a:lnSpc>
                <a:spcPct val="115000"/>
              </a:lnSpc>
              <a:spcBef>
                <a:spcPts val="1000"/>
              </a:spcBef>
              <a:spcAft>
                <a:spcPct val="0"/>
              </a:spcAft>
              <a:buSzPts val="2800"/>
              <a:buFont typeface="Open Sans"/>
              <a:buChar char="●"/>
            </a:pPr>
            <a:r>
              <a:rPr lang="en-US"/>
              <a:t>Is created by Dan Abramov</a:t>
            </a:r>
            <a:endParaRPr/>
          </a:p>
          <a:p>
            <a:pPr marL="457200" lvl="0" indent="-406400" algn="l" rtl="0">
              <a:lnSpc>
                <a:spcPct val="115000"/>
              </a:lnSpc>
              <a:spcBef>
                <a:spcPct val="0"/>
              </a:spcBef>
              <a:spcAft>
                <a:spcPct val="0"/>
              </a:spcAft>
              <a:buSzPts val="2800"/>
              <a:buFont typeface="Open Sans"/>
              <a:buChar char="●"/>
            </a:pPr>
            <a:r>
              <a:rPr lang="en-US"/>
              <a:t>Is inspired by the Flux architecture</a:t>
            </a:r>
            <a:endParaRPr/>
          </a:p>
          <a:p>
            <a:pPr marL="457200" lvl="0" indent="-406400" algn="l" rtl="0">
              <a:lnSpc>
                <a:spcPct val="115000"/>
              </a:lnSpc>
              <a:spcBef>
                <a:spcPct val="0"/>
              </a:spcBef>
              <a:spcAft>
                <a:spcPct val="0"/>
              </a:spcAft>
              <a:buSzPts val="2800"/>
              <a:buFont typeface="Open Sans"/>
              <a:buChar char="●"/>
            </a:pPr>
            <a:r>
              <a:rPr lang="en-US"/>
              <a:t>Aims to make state management in an app more predictable and manageable</a:t>
            </a:r>
            <a:endParaRPr/>
          </a:p>
          <a:p>
            <a:pPr marL="457200" marR="0" lvl="0" indent="-406400" algn="l" rtl="0">
              <a:lnSpc>
                <a:spcPct val="115000"/>
              </a:lnSpc>
              <a:spcBef>
                <a:spcPct val="0"/>
              </a:spcBef>
              <a:spcAft>
                <a:spcPct val="0"/>
              </a:spcAft>
              <a:buClr>
                <a:schemeClr val="dk1"/>
              </a:buClr>
              <a:buSzPts val="2800"/>
              <a:buFont typeface="Open Sans"/>
              <a:buChar char="●"/>
            </a:pPr>
            <a:r>
              <a:rPr lang="en-US"/>
              <a:t>Is mostly used with React but can be used with any view library</a:t>
            </a:r>
            <a:endParaRPr/>
          </a:p>
        </p:txBody>
      </p:sp>
      <p:pic>
        <p:nvPicPr>
          <p:cNvPr id="433" name="Google Shape;433;p8"/>
          <p:cNvPicPr preferRelativeResize="0"/>
          <p:nvPr/>
        </p:nvPicPr>
        <p:blipFill>
          <a:blip r:embed="rId3">
            <a:alphaModFix/>
          </a:blip>
          <a:stretch>
            <a:fillRect/>
          </a:stretch>
        </p:blipFill>
        <p:spPr>
          <a:xfrm>
            <a:off x="5390000" y="760650"/>
            <a:ext cx="5486400" cy="36575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5e41786895_0_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Introduction to Redux</a:t>
            </a:r>
            <a:endParaRPr/>
          </a:p>
        </p:txBody>
      </p:sp>
      <p:sp>
        <p:nvSpPr>
          <p:cNvPr id="439" name="Google Shape;439;g5e41786895_0_9"/>
          <p:cNvSpPr txBox="1">
            <a:spLocks noGrp="1"/>
          </p:cNvSpPr>
          <p:nvPr>
            <p:ph type="body" idx="1"/>
          </p:nvPr>
        </p:nvSpPr>
        <p:spPr>
          <a:xfrm>
            <a:off x="1902091" y="1503491"/>
            <a:ext cx="124518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Font typeface="Open Sans"/>
              <a:buChar char="●"/>
            </a:pPr>
            <a:r>
              <a:rPr lang="en-US"/>
              <a:t>Provides a great developer experience: live code editing and a time traveling debugger</a:t>
            </a:r>
            <a:endParaRPr/>
          </a:p>
          <a:p>
            <a:pPr marL="457200" lvl="0" indent="-406400" algn="l" rtl="0">
              <a:lnSpc>
                <a:spcPct val="115000"/>
              </a:lnSpc>
              <a:spcBef>
                <a:spcPct val="0"/>
              </a:spcBef>
              <a:spcAft>
                <a:spcPct val="0"/>
              </a:spcAft>
              <a:buSzPts val="2800"/>
              <a:buFont typeface="Open Sans"/>
              <a:buChar char="●"/>
            </a:pPr>
            <a:r>
              <a:rPr lang="en-US"/>
              <a:t>Weighs 2KB including dependencies</a:t>
            </a:r>
            <a:endParaRPr/>
          </a:p>
          <a:p>
            <a:pPr marL="457200" lvl="0" indent="-406400" algn="l" rtl="0">
              <a:lnSpc>
                <a:spcPct val="115000"/>
              </a:lnSpc>
              <a:spcBef>
                <a:spcPct val="0"/>
              </a:spcBef>
              <a:spcAft>
                <a:spcPct val="0"/>
              </a:spcAft>
              <a:buSzPts val="2800"/>
              <a:buFont typeface="Open Sans"/>
              <a:buChar char="●"/>
            </a:pPr>
            <a:r>
              <a:rPr lang="en-US"/>
              <a:t>Keeps the state of your application in a store</a:t>
            </a:r>
            <a:endParaRPr/>
          </a:p>
          <a:p>
            <a:pPr marL="457200" lvl="0" indent="-406400" algn="l" rtl="0">
              <a:lnSpc>
                <a:spcPct val="115000"/>
              </a:lnSpc>
              <a:spcBef>
                <a:spcPct val="0"/>
              </a:spcBef>
              <a:spcAft>
                <a:spcPct val="0"/>
              </a:spcAft>
              <a:buSzPts val="2800"/>
              <a:buFont typeface="Open Sans"/>
              <a:buChar char="●"/>
            </a:pPr>
            <a:r>
              <a:rPr lang="en-US"/>
              <a:t>Lets each Component access any state that it needs from the store </a:t>
            </a:r>
            <a:endParaRPr/>
          </a:p>
          <a:p>
            <a:pPr marL="457200" lvl="0" indent="-406400" algn="l" rtl="0">
              <a:lnSpc>
                <a:spcPct val="115000"/>
              </a:lnSpc>
              <a:spcBef>
                <a:spcPct val="0"/>
              </a:spcBef>
              <a:spcAft>
                <a:spcPct val="0"/>
              </a:spcAft>
              <a:buSzPts val="2800"/>
              <a:buFont typeface="Open Sans"/>
              <a:buChar char="●"/>
            </a:pPr>
            <a:r>
              <a:rPr lang="en-US"/>
              <a:t>Benefits : </a:t>
            </a:r>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Shared state </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Caching </a:t>
            </a:r>
            <a:endParaRPr sz="2200">
              <a:solidFill>
                <a:srgbClr val="434343"/>
              </a:solidFill>
              <a:latin typeface="Open Sans"/>
              <a:ea typeface="Open Sans"/>
              <a:cs typeface="Open Sans"/>
              <a:sym typeface="Open Sans"/>
            </a:endParaRPr>
          </a:p>
          <a:p>
            <a:pPr marL="457200" lvl="0" indent="0" algn="l" rtl="0">
              <a:lnSpc>
                <a:spcPct val="115000"/>
              </a:lnSpc>
              <a:spcBef>
                <a:spcPts val="1000"/>
              </a:spcBef>
              <a:spcAft>
                <a:spcPct val="0"/>
              </a:spcAft>
              <a:buNone/>
            </a:pPr>
            <a:endParaRPr/>
          </a:p>
        </p:txBody>
      </p:sp>
      <p:pic>
        <p:nvPicPr>
          <p:cNvPr id="440" name="Google Shape;440;g5e41786895_0_9"/>
          <p:cNvPicPr preferRelativeResize="0"/>
          <p:nvPr/>
        </p:nvPicPr>
        <p:blipFill>
          <a:blip r:embed="rId3">
            <a:alphaModFix/>
          </a:blip>
          <a:stretch>
            <a:fillRect/>
          </a:stretch>
        </p:blipFill>
        <p:spPr>
          <a:xfrm>
            <a:off x="5530475" y="760650"/>
            <a:ext cx="5332149" cy="365750"/>
          </a:xfrm>
          <a:prstGeom prst="rect">
            <a:avLst/>
          </a:prstGeom>
          <a:noFill/>
          <a:ln>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5e41786895_0_2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Why Redux</a:t>
            </a:r>
            <a:endParaRPr/>
          </a:p>
        </p:txBody>
      </p:sp>
      <p:sp>
        <p:nvSpPr>
          <p:cNvPr id="446" name="Google Shape;446;g5e41786895_0_20"/>
          <p:cNvSpPr txBox="1">
            <a:spLocks noGrp="1"/>
          </p:cNvSpPr>
          <p:nvPr>
            <p:ph type="body" idx="1"/>
          </p:nvPr>
        </p:nvSpPr>
        <p:spPr>
          <a:xfrm>
            <a:off x="1902101" y="1503500"/>
            <a:ext cx="135828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endParaRPr/>
          </a:p>
          <a:p>
            <a:pPr marL="457200" lvl="0" indent="-406400" algn="l" rtl="0">
              <a:lnSpc>
                <a:spcPct val="115000"/>
              </a:lnSpc>
              <a:spcBef>
                <a:spcPts val="1000"/>
              </a:spcBef>
              <a:spcAft>
                <a:spcPct val="0"/>
              </a:spcAft>
              <a:buSzPts val="2800"/>
              <a:buFont typeface="Open Sans"/>
              <a:buChar char="●"/>
            </a:pPr>
            <a:r>
              <a:rPr lang="en-US"/>
              <a:t>Redux makes it easier to manage a shared state.</a:t>
            </a:r>
            <a:endParaRPr/>
          </a:p>
          <a:p>
            <a:pPr marL="457200" lvl="0" indent="-406400" algn="l" rtl="0">
              <a:lnSpc>
                <a:spcPct val="115000"/>
              </a:lnSpc>
              <a:spcBef>
                <a:spcPct val="0"/>
              </a:spcBef>
              <a:spcAft>
                <a:spcPct val="0"/>
              </a:spcAft>
              <a:buSzPts val="2800"/>
              <a:buChar char="●"/>
            </a:pPr>
            <a:r>
              <a:rPr lang="en-US"/>
              <a:t>Redux gives clear code, easy access of state, and easy state transfer.</a:t>
            </a:r>
            <a:endParaRPr/>
          </a:p>
          <a:p>
            <a:pPr marL="457200" lvl="0" indent="-406400" algn="l" rtl="0">
              <a:lnSpc>
                <a:spcPct val="115000"/>
              </a:lnSpc>
              <a:spcBef>
                <a:spcPct val="0"/>
              </a:spcBef>
              <a:spcAft>
                <a:spcPct val="0"/>
              </a:spcAft>
              <a:buSzPts val="2800"/>
              <a:buChar char="●"/>
            </a:pPr>
            <a:r>
              <a:rPr lang="en-US"/>
              <a:t>In React, a state has to live in the parent Component to share data among siblings.</a:t>
            </a:r>
            <a:endParaRPr/>
          </a:p>
          <a:p>
            <a:pPr marL="457200" lvl="0" indent="-406400" algn="l" rtl="0">
              <a:lnSpc>
                <a:spcPct val="115000"/>
              </a:lnSpc>
              <a:spcBef>
                <a:spcPct val="0"/>
              </a:spcBef>
              <a:spcAft>
                <a:spcPct val="0"/>
              </a:spcAft>
              <a:buSzPts val="2800"/>
              <a:buChar char="●"/>
            </a:pPr>
            <a:r>
              <a:rPr lang="en-US"/>
              <a:t>Redux simplifies sharing state among siblings.</a:t>
            </a:r>
            <a:endParaRPr/>
          </a:p>
          <a:p>
            <a:pPr marL="0" marR="0" lvl="0" indent="0" algn="l" rtl="0">
              <a:lnSpc>
                <a:spcPct val="115000"/>
              </a:lnSpc>
              <a:spcBef>
                <a:spcPts val="1000"/>
              </a:spcBef>
              <a:spcAft>
                <a:spcPct val="0"/>
              </a:spcAft>
              <a:buNone/>
            </a:pPr>
            <a:endParaRPr sz="2200">
              <a:solidFill>
                <a:srgbClr val="434343"/>
              </a:solidFill>
              <a:latin typeface="Open Sans"/>
              <a:ea typeface="Open Sans"/>
              <a:cs typeface="Open Sans"/>
              <a:sym typeface="Open Sans"/>
            </a:endParaRPr>
          </a:p>
          <a:p>
            <a:pPr marL="457200" lvl="0" indent="0" algn="l" rtl="0">
              <a:lnSpc>
                <a:spcPct val="115000"/>
              </a:lnSpc>
              <a:spcBef>
                <a:spcPts val="1000"/>
              </a:spcBef>
              <a:spcAft>
                <a:spcPct val="0"/>
              </a:spcAft>
              <a:buNone/>
            </a:pPr>
            <a:endParaRPr/>
          </a:p>
        </p:txBody>
      </p:sp>
      <p:pic>
        <p:nvPicPr>
          <p:cNvPr id="447" name="Google Shape;447;g5e41786895_0_20"/>
          <p:cNvPicPr preferRelativeResize="0"/>
          <p:nvPr/>
        </p:nvPicPr>
        <p:blipFill>
          <a:blip r:embed="rId3">
            <a:alphaModFix/>
          </a:blip>
          <a:stretch>
            <a:fillRect/>
          </a:stretch>
        </p:blipFill>
        <p:spPr>
          <a:xfrm>
            <a:off x="6472989" y="760639"/>
            <a:ext cx="3356359" cy="365760"/>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5e41786895_0_4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Why Redux</a:t>
            </a:r>
            <a:endParaRPr/>
          </a:p>
        </p:txBody>
      </p:sp>
      <p:pic>
        <p:nvPicPr>
          <p:cNvPr id="453" name="Google Shape;453;g5e41786895_0_49"/>
          <p:cNvPicPr preferRelativeResize="0"/>
          <p:nvPr/>
        </p:nvPicPr>
        <p:blipFill>
          <a:blip r:embed="rId3">
            <a:alphaModFix/>
          </a:blip>
          <a:stretch>
            <a:fillRect/>
          </a:stretch>
        </p:blipFill>
        <p:spPr>
          <a:xfrm>
            <a:off x="6472989" y="760639"/>
            <a:ext cx="3356359" cy="365760"/>
          </a:xfrm>
          <a:prstGeom prst="rect">
            <a:avLst/>
          </a:prstGeom>
          <a:noFill/>
          <a:ln>
            <a:noFill/>
          </a:ln>
        </p:spPr>
      </p:pic>
      <p:pic>
        <p:nvPicPr>
          <p:cNvPr id="454" name="Google Shape;454;g5e41786895_0_49"/>
          <p:cNvPicPr preferRelativeResize="0"/>
          <p:nvPr/>
        </p:nvPicPr>
        <p:blipFill>
          <a:blip r:embed="rId4">
            <a:alphaModFix/>
          </a:blip>
          <a:stretch>
            <a:fillRect/>
          </a:stretch>
        </p:blipFill>
        <p:spPr>
          <a:xfrm>
            <a:off x="1287854" y="2420125"/>
            <a:ext cx="8859900" cy="6190475"/>
          </a:xfrm>
          <a:prstGeom prst="rect">
            <a:avLst/>
          </a:prstGeom>
          <a:noFill/>
          <a:ln>
            <a:noFill/>
          </a:ln>
        </p:spPr>
      </p:pic>
      <p:sp>
        <p:nvSpPr>
          <p:cNvPr id="455" name="Google Shape;455;g5e41786895_0_49"/>
          <p:cNvSpPr txBox="1"/>
          <p:nvPr/>
        </p:nvSpPr>
        <p:spPr>
          <a:xfrm>
            <a:off x="1176500" y="1428025"/>
            <a:ext cx="14027400" cy="6873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diagram represents a state in the first-level Component being passed down to the fourth-level Component.</a:t>
            </a:r>
            <a:endParaRPr sz="2200">
              <a:solidFill>
                <a:srgbClr val="434343"/>
              </a:solidFill>
              <a:latin typeface="Open Sans"/>
              <a:ea typeface="Open Sans"/>
              <a:cs typeface="Open Sans"/>
              <a:sym typeface="Open Sans"/>
            </a:endParaRPr>
          </a:p>
          <a:p>
            <a:pPr marL="457200" lvl="0" indent="-368300" algn="l" rtl="0">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 level is equivalent to a single parent-child relationship.</a:t>
            </a:r>
            <a:endParaRPr sz="2200">
              <a:solidFill>
                <a:srgbClr val="434343"/>
              </a:solidFill>
              <a:latin typeface="Open Sans"/>
              <a:ea typeface="Open Sans"/>
              <a:cs typeface="Open Sans"/>
              <a:sym typeface="Open Sans"/>
            </a:endParaRPr>
          </a:p>
          <a:p>
            <a:pPr marL="457200" lvl="0" indent="0" algn="l" rtl="0">
              <a:spcBef>
                <a:spcPct val="0"/>
              </a:spcBef>
              <a:spcAft>
                <a:spcPct val="0"/>
              </a:spcAft>
              <a:buNone/>
            </a:pPr>
            <a:endParaRPr sz="2200">
              <a:solidFill>
                <a:srgbClr val="434343"/>
              </a:solidFill>
              <a:latin typeface="Open Sans"/>
              <a:ea typeface="Open Sans"/>
              <a:cs typeface="Open Sans"/>
              <a:sym typeface="Open Sans"/>
            </a:endParaRPr>
          </a:p>
        </p:txBody>
      </p:sp>
      <p:sp>
        <p:nvSpPr>
          <p:cNvPr id="456" name="Google Shape;456;g5e41786895_0_49"/>
          <p:cNvSpPr txBox="1"/>
          <p:nvPr/>
        </p:nvSpPr>
        <p:spPr>
          <a:xfrm>
            <a:off x="5494800" y="6460725"/>
            <a:ext cx="7595700" cy="6873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endParaRPr sz="2200">
              <a:solidFill>
                <a:srgbClr val="434343"/>
              </a:solidFill>
              <a:latin typeface="Open Sans"/>
              <a:ea typeface="Open Sans"/>
              <a:cs typeface="Open Sans"/>
              <a:sym typeface="Open Sans"/>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9"/>
  <p:tag name="AS_OS" val="Unix 5.15.0.1036"/>
  <p:tag name="AS_RELEASE_DATE" val="2023.06.14"/>
  <p:tag name="AS_TITLE" val="Aspose.Slides for .NET Standard 2.0"/>
  <p:tag name="AS_VERSION" val="23.6"/>
</p:tagLst>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2193</Words>
  <Application>Microsoft Macintosh PowerPoint</Application>
  <PresentationFormat>Custom</PresentationFormat>
  <Paragraphs>252</Paragraphs>
  <Slides>36</Slides>
  <Notes>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Calibri</vt:lpstr>
      <vt:lpstr>Open Sans</vt:lpstr>
      <vt:lpstr>Arial</vt:lpstr>
      <vt:lpstr>Open Sans ExtraBold</vt:lpstr>
      <vt:lpstr>Digital Marketing</vt:lpstr>
      <vt:lpstr>Digital Marketing</vt:lpstr>
      <vt:lpstr>PowerPoint Presentation</vt:lpstr>
      <vt:lpstr>PowerPoint Presentation</vt:lpstr>
      <vt:lpstr>PowerPoint Presentation</vt:lpstr>
      <vt:lpstr>PowerPoint Presentation</vt:lpstr>
      <vt:lpstr>PowerPoint Presentation</vt:lpstr>
      <vt:lpstr>Introduction to Redux</vt:lpstr>
      <vt:lpstr>Introduction to Redux</vt:lpstr>
      <vt:lpstr>Why Redux</vt:lpstr>
      <vt:lpstr>Why Redux</vt:lpstr>
      <vt:lpstr>Why Redux</vt:lpstr>
      <vt:lpstr>Why Redux</vt:lpstr>
      <vt:lpstr>Redux Store vs. React Component State</vt:lpstr>
      <vt:lpstr>PowerPoint Presentation</vt:lpstr>
      <vt:lpstr>Principles of Redux</vt:lpstr>
      <vt:lpstr>Pure Functions</vt:lpstr>
      <vt:lpstr>Pure Functions</vt:lpstr>
      <vt:lpstr>PowerPoint Presentation</vt:lpstr>
      <vt:lpstr>Parts of Redux</vt:lpstr>
      <vt:lpstr>Parts of Redux</vt:lpstr>
      <vt:lpstr>Data Flow in Redux</vt:lpstr>
      <vt:lpstr>Actions</vt:lpstr>
      <vt:lpstr>Actions</vt:lpstr>
      <vt:lpstr>Action Creators</vt:lpstr>
      <vt:lpstr>Reducer</vt:lpstr>
      <vt:lpstr>Reducer</vt:lpstr>
      <vt:lpstr>Store</vt:lpstr>
      <vt:lpstr>PowerPoint Presentation</vt:lpstr>
      <vt:lpstr>Installing Redux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amarjeet singh</cp:lastModifiedBy>
  <cp:revision>2</cp:revision>
  <dcterms:modified xsi:type="dcterms:W3CDTF">2023-08-27T09:13:15Z</dcterms:modified>
</cp:coreProperties>
</file>